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2" r:id="rId2"/>
    <p:sldMasterId id="2147483772" r:id="rId3"/>
    <p:sldMasterId id="2147483811" r:id="rId4"/>
  </p:sldMasterIdLst>
  <p:notesMasterIdLst>
    <p:notesMasterId r:id="rId32"/>
  </p:notesMasterIdLst>
  <p:handoutMasterIdLst>
    <p:handoutMasterId r:id="rId33"/>
  </p:handoutMasterIdLst>
  <p:sldIdLst>
    <p:sldId id="259" r:id="rId5"/>
    <p:sldId id="396" r:id="rId6"/>
    <p:sldId id="401" r:id="rId7"/>
    <p:sldId id="391" r:id="rId8"/>
    <p:sldId id="399" r:id="rId9"/>
    <p:sldId id="373" r:id="rId10"/>
    <p:sldId id="414" r:id="rId11"/>
    <p:sldId id="397" r:id="rId12"/>
    <p:sldId id="375" r:id="rId13"/>
    <p:sldId id="409" r:id="rId14"/>
    <p:sldId id="410" r:id="rId15"/>
    <p:sldId id="345" r:id="rId16"/>
    <p:sldId id="420" r:id="rId17"/>
    <p:sldId id="361" r:id="rId18"/>
    <p:sldId id="359" r:id="rId19"/>
    <p:sldId id="407" r:id="rId20"/>
    <p:sldId id="408" r:id="rId21"/>
    <p:sldId id="421" r:id="rId22"/>
    <p:sldId id="422" r:id="rId23"/>
    <p:sldId id="406" r:id="rId24"/>
    <p:sldId id="419" r:id="rId25"/>
    <p:sldId id="418" r:id="rId26"/>
    <p:sldId id="416" r:id="rId27"/>
    <p:sldId id="417" r:id="rId28"/>
    <p:sldId id="404" r:id="rId29"/>
    <p:sldId id="405" r:id="rId30"/>
    <p:sldId id="415"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P. Braverman" initials="MPB" lastIdx="2" clrIdx="0">
    <p:extLst>
      <p:ext uri="{19B8F6BF-5375-455C-9EA6-DF929625EA0E}">
        <p15:presenceInfo xmlns:p15="http://schemas.microsoft.com/office/powerpoint/2012/main" userId="S-1-5-21-551639223-2424377881-3939256637-1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A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67" autoAdjust="0"/>
  </p:normalViewPr>
  <p:slideViewPr>
    <p:cSldViewPr>
      <p:cViewPr varScale="1">
        <p:scale>
          <a:sx n="126" d="100"/>
          <a:sy n="126" d="100"/>
        </p:scale>
        <p:origin x="1194" y="12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2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0DD6F4-A611-437C-8DA7-EF935B70C7D3}" type="datetimeFigureOut">
              <a:rPr lang="en-US" smtClean="0"/>
              <a:t>10/31/2017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6290A3-3B17-4DC5-B521-50E268D9CEC0}" type="slidenum">
              <a:rPr lang="en-US" smtClean="0"/>
              <a:t>‹#›</a:t>
            </a:fld>
            <a:endParaRPr lang="en-US"/>
          </a:p>
        </p:txBody>
      </p:sp>
    </p:spTree>
    <p:extLst>
      <p:ext uri="{BB962C8B-B14F-4D97-AF65-F5344CB8AC3E}">
        <p14:creationId xmlns:p14="http://schemas.microsoft.com/office/powerpoint/2010/main" val="845191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69816-EA45-4A9C-B552-79E3FEF9DB0E}" type="datetimeFigureOut">
              <a:rPr lang="en-US" smtClean="0"/>
              <a:t>10/31/2017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549A7-526F-48D1-9076-C1AD811DAEDE}" type="slidenum">
              <a:rPr lang="en-US" smtClean="0"/>
              <a:t>‹#›</a:t>
            </a:fld>
            <a:endParaRPr lang="en-US"/>
          </a:p>
        </p:txBody>
      </p:sp>
    </p:spTree>
    <p:extLst>
      <p:ext uri="{BB962C8B-B14F-4D97-AF65-F5344CB8AC3E}">
        <p14:creationId xmlns:p14="http://schemas.microsoft.com/office/powerpoint/2010/main" val="311941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gmup.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sz="1200" dirty="0" smtClean="0"/>
              <a:t>Interregional Research Project No.4 was one of several Interregional Research Projects</a:t>
            </a:r>
            <a:r>
              <a:rPr lang="en-US" sz="1200" baseline="0" dirty="0" smtClean="0"/>
              <a:t> started in the early 1960s, basically a national research project. Was about 15, we’re still left. </a:t>
            </a:r>
          </a:p>
          <a:p>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3</a:t>
            </a:fld>
            <a:endParaRPr lang="en-US"/>
          </a:p>
        </p:txBody>
      </p:sp>
    </p:spTree>
    <p:extLst>
      <p:ext uri="{BB962C8B-B14F-4D97-AF65-F5344CB8AC3E}">
        <p14:creationId xmlns:p14="http://schemas.microsoft.com/office/powerpoint/2010/main" val="3878469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a:t>
            </a:r>
            <a:r>
              <a:rPr lang="en-US" baseline="0" dirty="0" smtClean="0"/>
              <a:t>iotechnology is part of the same division at EPA – the </a:t>
            </a:r>
            <a:r>
              <a:rPr lang="en-US" dirty="0" err="1" smtClean="0">
                <a:effectLst/>
              </a:rPr>
              <a:t>Biopesticide</a:t>
            </a:r>
            <a:r>
              <a:rPr lang="en-US" dirty="0" smtClean="0">
                <a:effectLst/>
              </a:rPr>
              <a:t> and Pollution Prevention Division also regulates GMOs.  </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12</a:t>
            </a:fld>
            <a:endParaRPr lang="en-US"/>
          </a:p>
        </p:txBody>
      </p:sp>
    </p:spTree>
    <p:extLst>
      <p:ext uri="{BB962C8B-B14F-4D97-AF65-F5344CB8AC3E}">
        <p14:creationId xmlns:p14="http://schemas.microsoft.com/office/powerpoint/2010/main" val="4702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case studies relating to the products from abroad.</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13</a:t>
            </a:fld>
            <a:endParaRPr lang="en-US"/>
          </a:p>
        </p:txBody>
      </p:sp>
    </p:spTree>
    <p:extLst>
      <p:ext uri="{BB962C8B-B14F-4D97-AF65-F5344CB8AC3E}">
        <p14:creationId xmlns:p14="http://schemas.microsoft.com/office/powerpoint/2010/main" val="25747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The regulatory process</a:t>
            </a:r>
            <a:r>
              <a:rPr lang="en-US" baseline="0" dirty="0" smtClean="0"/>
              <a:t> is complicated, </a:t>
            </a:r>
            <a:r>
              <a:rPr lang="en-US" sz="1200" kern="1200" dirty="0" smtClean="0">
                <a:solidFill>
                  <a:schemeClr val="tx1"/>
                </a:solidFill>
                <a:effectLst/>
                <a:latin typeface="+mn-lt"/>
                <a:ea typeface="+mn-ea"/>
                <a:cs typeface="+mn-cs"/>
              </a:rPr>
              <a:t>with changes in countries and companies</a:t>
            </a:r>
            <a:r>
              <a:rPr lang="en-US" sz="1200" kern="1200" baseline="0" dirty="0" smtClean="0">
                <a:solidFill>
                  <a:schemeClr val="tx1"/>
                </a:solidFill>
                <a:effectLst/>
                <a:latin typeface="+mn-lt"/>
                <a:ea typeface="+mn-ea"/>
                <a:cs typeface="+mn-cs"/>
              </a:rPr>
              <a:t> and s</a:t>
            </a:r>
            <a:r>
              <a:rPr lang="en-US" sz="1200" kern="1200" dirty="0" smtClean="0">
                <a:solidFill>
                  <a:schemeClr val="tx1"/>
                </a:solidFill>
                <a:effectLst/>
                <a:latin typeface="+mn-lt"/>
                <a:ea typeface="+mn-ea"/>
                <a:cs typeface="+mn-cs"/>
              </a:rPr>
              <a:t>ome rights being sold internationally </a:t>
            </a:r>
          </a:p>
          <a:p>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14</a:t>
            </a:fld>
            <a:endParaRPr lang="en-US"/>
          </a:p>
        </p:txBody>
      </p:sp>
    </p:spTree>
    <p:extLst>
      <p:ext uri="{BB962C8B-B14F-4D97-AF65-F5344CB8AC3E}">
        <p14:creationId xmlns:p14="http://schemas.microsoft.com/office/powerpoint/2010/main" val="169959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Dutch Trig</a:t>
            </a:r>
            <a:r>
              <a:rPr lang="en-US" sz="1200" b="0" i="0" kern="1200" baseline="300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is a vaccine-like product from the </a:t>
            </a:r>
            <a:r>
              <a:rPr lang="en-US" dirty="0" smtClean="0"/>
              <a:t>Netherlands, now</a:t>
            </a:r>
            <a:r>
              <a:rPr lang="en-US" baseline="0" dirty="0" smtClean="0"/>
              <a:t> registered in the U.S. to treat Dutch Elm disease.</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15</a:t>
            </a:fld>
            <a:endParaRPr lang="en-US"/>
          </a:p>
        </p:txBody>
      </p:sp>
    </p:spTree>
    <p:extLst>
      <p:ext uri="{BB962C8B-B14F-4D97-AF65-F5344CB8AC3E}">
        <p14:creationId xmlns:p14="http://schemas.microsoft.com/office/powerpoint/2010/main" val="3712920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Switzerland, France, Germany.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16</a:t>
            </a:fld>
            <a:endParaRPr lang="en-US"/>
          </a:p>
        </p:txBody>
      </p:sp>
    </p:spTree>
    <p:extLst>
      <p:ext uri="{BB962C8B-B14F-4D97-AF65-F5344CB8AC3E}">
        <p14:creationId xmlns:p14="http://schemas.microsoft.com/office/powerpoint/2010/main" val="112953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PMV-01 and KM1110 are currently going through the registration process in the United States. All these products exemplify the complicated global </a:t>
            </a:r>
            <a:r>
              <a:rPr lang="en-US" dirty="0" smtClean="0"/>
              <a:t>regulatory process.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17</a:t>
            </a:fld>
            <a:endParaRPr lang="en-US"/>
          </a:p>
        </p:txBody>
      </p:sp>
    </p:spTree>
    <p:extLst>
      <p:ext uri="{BB962C8B-B14F-4D97-AF65-F5344CB8AC3E}">
        <p14:creationId xmlns:p14="http://schemas.microsoft.com/office/powerpoint/2010/main" val="3352319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CA" sz="1200" dirty="0" smtClean="0"/>
              <a:t>AAFC-PMC= Agriculture and </a:t>
            </a:r>
            <a:r>
              <a:rPr lang="en-CA" sz="1200" dirty="0" err="1" smtClean="0"/>
              <a:t>Agri</a:t>
            </a:r>
            <a:r>
              <a:rPr lang="en-CA" sz="1200" dirty="0" smtClean="0"/>
              <a:t>-Food Canada</a:t>
            </a:r>
            <a:r>
              <a:rPr lang="en-CA" sz="1200" baseline="0" dirty="0" smtClean="0"/>
              <a:t> Pest Management Centre” “BPG=</a:t>
            </a:r>
            <a:r>
              <a:rPr lang="en-CA" sz="1200" baseline="0" dirty="0" err="1" smtClean="0"/>
              <a:t>BioProtection</a:t>
            </a:r>
            <a:r>
              <a:rPr lang="en-CA" sz="1200" baseline="0" dirty="0" smtClean="0"/>
              <a:t> Global” “</a:t>
            </a:r>
            <a:r>
              <a:rPr lang="en-CA" sz="1200" dirty="0" smtClean="0"/>
              <a:t>EUMUCF= European</a:t>
            </a:r>
            <a:r>
              <a:rPr lang="en-CA" sz="1200" baseline="0" dirty="0" smtClean="0"/>
              <a:t> Union Minor Uses Coordination Facility</a:t>
            </a:r>
            <a:r>
              <a:rPr lang="en-CA" sz="1200" dirty="0" smtClean="0"/>
              <a:t>”</a:t>
            </a:r>
            <a:r>
              <a:rPr lang="en-US" sz="1200" kern="1200" dirty="0" smtClean="0">
                <a:solidFill>
                  <a:schemeClr val="tx1"/>
                </a:solidFill>
                <a:effectLst/>
                <a:latin typeface="+mn-lt"/>
                <a:ea typeface="+mn-ea"/>
                <a:cs typeface="+mn-cs"/>
              </a:rPr>
              <a:t>The Third Global Minor use Summit took place October 1-4, 2017, in Montreal, Quebec Canada.  More than 220 delegates from over 35 countries where in attendance.  The Canadian Agriculture and </a:t>
            </a:r>
            <a:r>
              <a:rPr lang="en-US" sz="1200" kern="1200" dirty="0" err="1" smtClean="0">
                <a:solidFill>
                  <a:schemeClr val="tx1"/>
                </a:solidFill>
                <a:effectLst/>
                <a:latin typeface="+mn-lt"/>
                <a:ea typeface="+mn-ea"/>
                <a:cs typeface="+mn-cs"/>
              </a:rPr>
              <a:t>Agri</a:t>
            </a:r>
            <a:r>
              <a:rPr lang="en-US" sz="1200" kern="1200" dirty="0" smtClean="0">
                <a:solidFill>
                  <a:schemeClr val="tx1"/>
                </a:solidFill>
                <a:effectLst/>
                <a:latin typeface="+mn-lt"/>
                <a:ea typeface="+mn-ea"/>
                <a:cs typeface="+mn-cs"/>
              </a:rPr>
              <a:t>-Food Canada Pest Management Centre hosted event in partnership with IR-4 and the US Department of Agriculture Foreign Agriculture Services.  The participants, through a series of breakout sessions, identified seven main areas to focus ongoing work.   While many of these areas, such as cooperation and communication have been reiterated from past summits, this summit requested that </a:t>
            </a:r>
            <a:r>
              <a:rPr lang="en-CA" sz="1200" kern="1200" dirty="0" smtClean="0">
                <a:solidFill>
                  <a:schemeClr val="tx1"/>
                </a:solidFill>
                <a:effectLst/>
                <a:latin typeface="+mn-lt"/>
                <a:ea typeface="+mn-ea"/>
                <a:cs typeface="+mn-cs"/>
              </a:rPr>
              <a:t>minor use champions </a:t>
            </a:r>
            <a:r>
              <a:rPr lang="en-US" sz="1200" kern="1200" dirty="0" smtClean="0">
                <a:solidFill>
                  <a:schemeClr val="tx1"/>
                </a:solidFill>
                <a:effectLst/>
                <a:latin typeface="+mn-lt"/>
                <a:ea typeface="+mn-ea"/>
                <a:cs typeface="+mn-cs"/>
              </a:rPr>
              <a:t>be identified to carry topics forward and that a team or committee of champions meet on a regular basis to keep the momentum going.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specific recommendations of the Summit as well as the priorities of the Workshop will be released shortly by posting at </a:t>
            </a:r>
            <a:r>
              <a:rPr lang="en-US" sz="1200" u="sng" kern="1200" dirty="0" smtClean="0">
                <a:solidFill>
                  <a:schemeClr val="tx1"/>
                </a:solidFill>
                <a:effectLst/>
                <a:latin typeface="+mn-lt"/>
                <a:ea typeface="+mn-ea"/>
                <a:cs typeface="+mn-cs"/>
                <a:hlinkClick r:id="rId3"/>
              </a:rPr>
              <a:t>http://gmup.org</a:t>
            </a:r>
            <a:r>
              <a:rPr lang="en-US" sz="1200" kern="1200" dirty="0" smtClean="0">
                <a:solidFill>
                  <a:schemeClr val="tx1"/>
                </a:solidFill>
                <a:effectLst/>
                <a:latin typeface="+mn-lt"/>
                <a:ea typeface="+mn-ea"/>
                <a:cs typeface="+mn-cs"/>
              </a:rPr>
              <a:t>.  This plan</a:t>
            </a:r>
            <a:r>
              <a:rPr lang="en-US" sz="1200" kern="1200" baseline="0" dirty="0" smtClean="0">
                <a:solidFill>
                  <a:schemeClr val="tx1"/>
                </a:solidFill>
                <a:effectLst/>
                <a:latin typeface="+mn-lt"/>
                <a:ea typeface="+mn-ea"/>
                <a:cs typeface="+mn-cs"/>
              </a:rPr>
              <a:t> was decided on by all attendees.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18</a:t>
            </a:fld>
            <a:endParaRPr lang="en-US"/>
          </a:p>
        </p:txBody>
      </p:sp>
    </p:spTree>
    <p:extLst>
      <p:ext uri="{BB962C8B-B14F-4D97-AF65-F5344CB8AC3E}">
        <p14:creationId xmlns:p14="http://schemas.microsoft.com/office/powerpoint/2010/main" val="2182742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establish a timeline</a:t>
            </a:r>
            <a:r>
              <a:rPr lang="en-US" baseline="0" dirty="0" smtClean="0"/>
              <a:t> for the list to make sure the bar doesn’t keep climbing for </a:t>
            </a:r>
            <a:r>
              <a:rPr lang="en-US" baseline="0" dirty="0" err="1" smtClean="0"/>
              <a:t>biopesticides</a:t>
            </a:r>
            <a:r>
              <a:rPr lang="en-US" baseline="0" dirty="0" smtClean="0"/>
              <a:t>.</a:t>
            </a:r>
          </a:p>
          <a:p>
            <a:r>
              <a:rPr lang="en-US" baseline="0" dirty="0" smtClean="0"/>
              <a:t>We encourage products and don’t </a:t>
            </a:r>
            <a:r>
              <a:rPr lang="en-US" baseline="0" dirty="0" err="1" smtClean="0"/>
              <a:t>infere</a:t>
            </a:r>
            <a:r>
              <a:rPr lang="en-US" baseline="0" dirty="0" smtClean="0"/>
              <a:t> w</a:t>
            </a:r>
            <a:r>
              <a:rPr lang="en-US" baseline="0" smtClean="0"/>
              <a:t>/ trade</a:t>
            </a:r>
            <a:endParaRPr lang="en-US" baseline="0" dirty="0" smtClean="0"/>
          </a:p>
          <a:p>
            <a:r>
              <a:rPr lang="en-US" dirty="0" smtClean="0"/>
              <a:t>OECD: Organization of Economic</a:t>
            </a:r>
            <a:r>
              <a:rPr lang="en-US" baseline="0" dirty="0" smtClean="0"/>
              <a:t> Cooperation and Development, smaller than Codex which is UN organization of about 60 countries</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19</a:t>
            </a:fld>
            <a:endParaRPr lang="en-US"/>
          </a:p>
        </p:txBody>
      </p:sp>
    </p:spTree>
    <p:extLst>
      <p:ext uri="{BB962C8B-B14F-4D97-AF65-F5344CB8AC3E}">
        <p14:creationId xmlns:p14="http://schemas.microsoft.com/office/powerpoint/2010/main" val="222788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 US grower,</a:t>
            </a:r>
            <a:r>
              <a:rPr lang="en-US" baseline="0" dirty="0" smtClean="0"/>
              <a:t> scientist etc.. b/c we are publically funded, information is publically available.</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20</a:t>
            </a:fld>
            <a:endParaRPr lang="en-US"/>
          </a:p>
        </p:txBody>
      </p:sp>
    </p:spTree>
    <p:extLst>
      <p:ext uri="{BB962C8B-B14F-4D97-AF65-F5344CB8AC3E}">
        <p14:creationId xmlns:p14="http://schemas.microsoft.com/office/powerpoint/2010/main" val="528822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European company would need to have a US entity and the request for</a:t>
            </a:r>
            <a:r>
              <a:rPr lang="en-US" baseline="0" dirty="0" smtClean="0"/>
              <a:t> IR-4’s assistance would need to come from the US public sector research, extension or grower community.</a:t>
            </a:r>
            <a:endParaRPr dirty="0"/>
          </a:p>
        </p:txBody>
      </p:sp>
    </p:spTree>
    <p:extLst>
      <p:ext uri="{BB962C8B-B14F-4D97-AF65-F5344CB8AC3E}">
        <p14:creationId xmlns:p14="http://schemas.microsoft.com/office/powerpoint/2010/main" val="133705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we mean by specialty crops? Here are some examples:</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4</a:t>
            </a:fld>
            <a:endParaRPr lang="en-US"/>
          </a:p>
        </p:txBody>
      </p:sp>
    </p:spTree>
    <p:extLst>
      <p:ext uri="{BB962C8B-B14F-4D97-AF65-F5344CB8AC3E}">
        <p14:creationId xmlns:p14="http://schemas.microsoft.com/office/powerpoint/2010/main" val="2181860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Goal is registration in the US.</a:t>
            </a:r>
            <a:r>
              <a:rPr lang="en-US" baseline="0" dirty="0" smtClean="0"/>
              <a:t> </a:t>
            </a:r>
            <a:r>
              <a:rPr lang="en-US" dirty="0" smtClean="0"/>
              <a:t>Generally only work with new active ingredients.</a:t>
            </a:r>
            <a:r>
              <a:rPr lang="en-US" baseline="0" dirty="0" smtClean="0"/>
              <a:t> </a:t>
            </a:r>
            <a:r>
              <a:rPr lang="en-US" dirty="0" smtClean="0"/>
              <a:t>Has to have a request from US growers/us science/extension. PMC= Project Management</a:t>
            </a:r>
            <a:r>
              <a:rPr lang="en-US" baseline="0" dirty="0" smtClean="0"/>
              <a:t> Committee</a:t>
            </a:r>
            <a:endParaRPr lang="en-US" dirty="0" smtClean="0"/>
          </a:p>
          <a:p>
            <a:endParaRPr dirty="0"/>
          </a:p>
        </p:txBody>
      </p:sp>
    </p:spTree>
    <p:extLst>
      <p:ext uri="{BB962C8B-B14F-4D97-AF65-F5344CB8AC3E}">
        <p14:creationId xmlns:p14="http://schemas.microsoft.com/office/powerpoint/2010/main" val="3084037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66486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00937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26</a:t>
            </a:fld>
            <a:endParaRPr lang="en-US"/>
          </a:p>
        </p:txBody>
      </p:sp>
    </p:spTree>
    <p:extLst>
      <p:ext uri="{BB962C8B-B14F-4D97-AF65-F5344CB8AC3E}">
        <p14:creationId xmlns:p14="http://schemas.microsoft.com/office/powerpoint/2010/main" val="15231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categories of these specialty crops and needs of the growers lead The IR-4 Project to develop three distinct program areas.</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5</a:t>
            </a:fld>
            <a:endParaRPr lang="en-US"/>
          </a:p>
        </p:txBody>
      </p:sp>
    </p:spTree>
    <p:extLst>
      <p:ext uri="{BB962C8B-B14F-4D97-AF65-F5344CB8AC3E}">
        <p14:creationId xmlns:p14="http://schemas.microsoft.com/office/powerpoint/2010/main" val="94466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Overall, IR-4 helps by conducting research on minor use pesticides that would not otherwise be profitable to manufacture.</a:t>
            </a:r>
            <a:r>
              <a:rPr lang="en-US" sz="1200" baseline="0" dirty="0" smtClean="0"/>
              <a:t> Here is what each program area focuses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FU looking for newer products, softer on </a:t>
            </a:r>
            <a:r>
              <a:rPr lang="en-US" sz="1200" baseline="0" dirty="0" err="1" smtClean="0">
                <a:solidFill>
                  <a:schemeClr val="tx1"/>
                </a:solidFill>
              </a:rPr>
              <a:t>beneficials</a:t>
            </a:r>
            <a:r>
              <a:rPr lang="en-US" sz="1200" baseline="0" dirty="0" smtClean="0">
                <a:solidFill>
                  <a:schemeClr val="tx1"/>
                </a:solidFill>
              </a:rPr>
              <a:t> more specific sites of 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Crop groups: submitted petition for updates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Codex: completed fruit, veg, cereal grains</a:t>
            </a:r>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6</a:t>
            </a:fld>
            <a:endParaRPr lang="en-US"/>
          </a:p>
        </p:txBody>
      </p:sp>
    </p:spTree>
    <p:extLst>
      <p:ext uri="{BB962C8B-B14F-4D97-AF65-F5344CB8AC3E}">
        <p14:creationId xmlns:p14="http://schemas.microsoft.com/office/powerpoint/2010/main" val="402829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history</a:t>
            </a:r>
            <a:r>
              <a:rPr lang="en-US" baseline="0" dirty="0" smtClean="0"/>
              <a:t> on </a:t>
            </a:r>
            <a:r>
              <a:rPr lang="en-US" baseline="0" dirty="0" err="1" smtClean="0"/>
              <a:t>biopesticides</a:t>
            </a:r>
            <a:r>
              <a:rPr lang="en-US" baseline="0" dirty="0" smtClean="0"/>
              <a:t> goes back a long time, in the 1970s we submitted the request to EPA for BT approval on all crops:</a:t>
            </a:r>
          </a:p>
          <a:p>
            <a:r>
              <a:rPr lang="en-US" baseline="0" dirty="0" smtClean="0"/>
              <a:t>France may be familiar with Plum Pox.</a:t>
            </a:r>
          </a:p>
          <a:p>
            <a:r>
              <a:rPr lang="en-US" baseline="0" dirty="0" err="1" smtClean="0"/>
              <a:t>Biopesticide</a:t>
            </a:r>
            <a:r>
              <a:rPr lang="en-US" baseline="0" dirty="0" smtClean="0"/>
              <a:t> is about 10% of total IR-4 budget.</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7</a:t>
            </a:fld>
            <a:endParaRPr lang="en-US"/>
          </a:p>
        </p:txBody>
      </p:sp>
    </p:spTree>
    <p:extLst>
      <p:ext uri="{BB962C8B-B14F-4D97-AF65-F5344CB8AC3E}">
        <p14:creationId xmlns:p14="http://schemas.microsoft.com/office/powerpoint/2010/main" val="13061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decrease the barriers</a:t>
            </a:r>
            <a:r>
              <a:rPr lang="en-US" baseline="0" dirty="0" smtClean="0"/>
              <a:t> by helping companies prepare regulatory packages.  We seek public information (scientific data/articles) to support and decrease the cost burden to register new </a:t>
            </a:r>
            <a:r>
              <a:rPr lang="en-US" baseline="0" dirty="0" err="1" smtClean="0"/>
              <a:t>biopesticides</a:t>
            </a:r>
            <a:r>
              <a:rPr lang="en-US" baseline="0" dirty="0" smtClean="0"/>
              <a:t>. Because we are in the public interest, we are exempt from tax funds, and the process to gather needs is from the public (small companies). After needs are gathered, they must go through the PMC (Project Management Committee) which is like a board of directors.</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8</a:t>
            </a:fld>
            <a:endParaRPr lang="en-US"/>
          </a:p>
        </p:txBody>
      </p:sp>
    </p:spTree>
    <p:extLst>
      <p:ext uri="{BB962C8B-B14F-4D97-AF65-F5344CB8AC3E}">
        <p14:creationId xmlns:p14="http://schemas.microsoft.com/office/powerpoint/2010/main" val="42301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895743" eaLnBrk="0" hangingPunct="0">
              <a:spcBef>
                <a:spcPct val="30000"/>
              </a:spcBef>
              <a:defRPr sz="1200">
                <a:solidFill>
                  <a:schemeClr val="tx1"/>
                </a:solidFill>
                <a:latin typeface="Arial" pitchFamily="34" charset="0"/>
              </a:defRPr>
            </a:lvl1pPr>
            <a:lvl2pPr marL="729057" indent="-280406" defTabSz="895743" eaLnBrk="0" hangingPunct="0">
              <a:spcBef>
                <a:spcPct val="30000"/>
              </a:spcBef>
              <a:defRPr sz="1200">
                <a:solidFill>
                  <a:schemeClr val="tx1"/>
                </a:solidFill>
                <a:latin typeface="Arial" pitchFamily="34" charset="0"/>
              </a:defRPr>
            </a:lvl2pPr>
            <a:lvl3pPr marL="1121626" indent="-224325" defTabSz="895743" eaLnBrk="0" hangingPunct="0">
              <a:spcBef>
                <a:spcPct val="30000"/>
              </a:spcBef>
              <a:defRPr sz="1200">
                <a:solidFill>
                  <a:schemeClr val="tx1"/>
                </a:solidFill>
                <a:latin typeface="Arial" pitchFamily="34" charset="0"/>
              </a:defRPr>
            </a:lvl3pPr>
            <a:lvl4pPr marL="1570276" indent="-224325" defTabSz="895743" eaLnBrk="0" hangingPunct="0">
              <a:spcBef>
                <a:spcPct val="30000"/>
              </a:spcBef>
              <a:defRPr sz="1200">
                <a:solidFill>
                  <a:schemeClr val="tx1"/>
                </a:solidFill>
                <a:latin typeface="Arial" pitchFamily="34" charset="0"/>
              </a:defRPr>
            </a:lvl4pPr>
            <a:lvl5pPr marL="2018927" indent="-224325" defTabSz="895743" eaLnBrk="0" hangingPunct="0">
              <a:spcBef>
                <a:spcPct val="30000"/>
              </a:spcBef>
              <a:defRPr sz="1200">
                <a:solidFill>
                  <a:schemeClr val="tx1"/>
                </a:solidFill>
                <a:latin typeface="Arial" pitchFamily="34" charset="0"/>
              </a:defRPr>
            </a:lvl5pPr>
            <a:lvl6pPr marL="2467577" indent="-224325" defTabSz="895743" eaLnBrk="0" fontAlgn="base" hangingPunct="0">
              <a:spcBef>
                <a:spcPct val="30000"/>
              </a:spcBef>
              <a:spcAft>
                <a:spcPct val="0"/>
              </a:spcAft>
              <a:defRPr sz="1200">
                <a:solidFill>
                  <a:schemeClr val="tx1"/>
                </a:solidFill>
                <a:latin typeface="Arial" pitchFamily="34" charset="0"/>
              </a:defRPr>
            </a:lvl6pPr>
            <a:lvl7pPr marL="2916227" indent="-224325" defTabSz="895743" eaLnBrk="0" fontAlgn="base" hangingPunct="0">
              <a:spcBef>
                <a:spcPct val="30000"/>
              </a:spcBef>
              <a:spcAft>
                <a:spcPct val="0"/>
              </a:spcAft>
              <a:defRPr sz="1200">
                <a:solidFill>
                  <a:schemeClr val="tx1"/>
                </a:solidFill>
                <a:latin typeface="Arial" pitchFamily="34" charset="0"/>
              </a:defRPr>
            </a:lvl7pPr>
            <a:lvl8pPr marL="3364878" indent="-224325" defTabSz="895743" eaLnBrk="0" fontAlgn="base" hangingPunct="0">
              <a:spcBef>
                <a:spcPct val="30000"/>
              </a:spcBef>
              <a:spcAft>
                <a:spcPct val="0"/>
              </a:spcAft>
              <a:defRPr sz="1200">
                <a:solidFill>
                  <a:schemeClr val="tx1"/>
                </a:solidFill>
                <a:latin typeface="Arial" pitchFamily="34" charset="0"/>
              </a:defRPr>
            </a:lvl8pPr>
            <a:lvl9pPr marL="3813528" indent="-224325" defTabSz="8957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BAF7A69-FB34-4D8D-9F48-66251CBCCEA0}" type="slidenum">
              <a:rPr lang="en-US" altLang="en-US" sz="1300"/>
              <a:pPr eaLnBrk="1" hangingPunct="1">
                <a:spcBef>
                  <a:spcPct val="0"/>
                </a:spcBef>
              </a:pPr>
              <a:t>9</a:t>
            </a:fld>
            <a:endParaRPr lang="en-US" alt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th-TH" altLang="en-US" dirty="0" smtClean="0">
              <a:latin typeface="Arial" pitchFamily="34" charset="0"/>
            </a:endParaRPr>
          </a:p>
        </p:txBody>
      </p:sp>
    </p:spTree>
    <p:extLst>
      <p:ext uri="{BB962C8B-B14F-4D97-AF65-F5344CB8AC3E}">
        <p14:creationId xmlns:p14="http://schemas.microsoft.com/office/powerpoint/2010/main" val="141006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goals of this fee system are to:</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create a more predictable evaluation process for affected pesticide decisions, and couple the collection of individual fees with specific decision review periods. Actions subject to fees are categorized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first by type of chemical</a:t>
            </a:r>
            <a:r>
              <a:rPr lang="en-US" sz="1200" b="0" i="0" kern="1200" baseline="0" dirty="0" smtClean="0">
                <a:solidFill>
                  <a:schemeClr val="tx1"/>
                </a:solidFill>
                <a:effectLst/>
                <a:latin typeface="+mn-lt"/>
                <a:ea typeface="+mn-ea"/>
                <a:cs typeface="+mn-cs"/>
              </a:rPr>
              <a:t>, n</a:t>
            </a:r>
            <a:r>
              <a:rPr lang="en-US" sz="1200" b="0" i="0" kern="1200" dirty="0" smtClean="0">
                <a:solidFill>
                  <a:schemeClr val="tx1"/>
                </a:solidFill>
                <a:effectLst/>
                <a:latin typeface="+mn-lt"/>
                <a:ea typeface="+mn-ea"/>
                <a:cs typeface="+mn-cs"/>
              </a:rPr>
              <a:t>ext by the type of action: New active ingredient,</a:t>
            </a:r>
            <a:r>
              <a:rPr lang="en-US" sz="1200" b="0" i="0" kern="1200" baseline="0" dirty="0" smtClean="0">
                <a:solidFill>
                  <a:schemeClr val="tx1"/>
                </a:solidFill>
                <a:effectLst/>
                <a:latin typeface="+mn-lt"/>
                <a:ea typeface="+mn-ea"/>
                <a:cs typeface="+mn-cs"/>
              </a:rPr>
              <a:t> new use, amendments, etc. </a:t>
            </a:r>
            <a:r>
              <a:rPr lang="en-US" sz="1200" b="0" i="0" kern="1200" dirty="0" smtClean="0">
                <a:solidFill>
                  <a:schemeClr val="tx1"/>
                </a:solidFill>
                <a:effectLst/>
                <a:latin typeface="+mn-lt"/>
                <a:ea typeface="+mn-ea"/>
                <a:cs typeface="+mn-cs"/>
              </a:rPr>
              <a:t>The Federal Insecticide, Fungicide, and Rodenticide Act (</a:t>
            </a:r>
            <a:r>
              <a:rPr lang="en-US" sz="1200" b="1" i="0" kern="1200" dirty="0" smtClean="0">
                <a:solidFill>
                  <a:schemeClr val="tx1"/>
                </a:solidFill>
                <a:effectLst/>
                <a:latin typeface="+mn-lt"/>
                <a:ea typeface="+mn-ea"/>
                <a:cs typeface="+mn-cs"/>
              </a:rPr>
              <a:t>FIFRA</a:t>
            </a:r>
            <a:r>
              <a:rPr lang="en-US" sz="1200" b="0" i="0" kern="1200" dirty="0" smtClean="0">
                <a:solidFill>
                  <a:schemeClr val="tx1"/>
                </a:solidFill>
                <a:effectLst/>
                <a:latin typeface="+mn-lt"/>
                <a:ea typeface="+mn-ea"/>
                <a:cs typeface="+mn-cs"/>
              </a:rPr>
              <a:t>) amendments passed by Congress in 2004.</a:t>
            </a:r>
            <a:r>
              <a:rPr lang="en-US" sz="1200" b="0" i="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10</a:t>
            </a:fld>
            <a:endParaRPr lang="en-US"/>
          </a:p>
        </p:txBody>
      </p:sp>
    </p:spTree>
    <p:extLst>
      <p:ext uri="{BB962C8B-B14F-4D97-AF65-F5344CB8AC3E}">
        <p14:creationId xmlns:p14="http://schemas.microsoft.com/office/powerpoint/2010/main" val="281841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Exemption from registration service fees MUST be 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public interest:</a:t>
            </a:r>
            <a:r>
              <a:rPr lang="en-US" sz="1200" b="0" i="0" kern="1200" baseline="0" dirty="0" smtClean="0">
                <a:solidFill>
                  <a:schemeClr val="tx1"/>
                </a:solidFill>
                <a:effectLst/>
                <a:latin typeface="+mn-lt"/>
                <a:ea typeface="+mn-ea"/>
                <a:cs typeface="+mn-cs"/>
              </a:rPr>
              <a:t> Specialty crop use, representative commodity of crop group, or </a:t>
            </a:r>
            <a:r>
              <a:rPr lang="en-US" sz="1200" b="0" i="0" kern="1200" dirty="0" smtClean="0">
                <a:solidFill>
                  <a:schemeClr val="tx1"/>
                </a:solidFill>
                <a:effectLst/>
                <a:latin typeface="+mn-lt"/>
                <a:ea typeface="+mn-ea"/>
                <a:cs typeface="+mn-cs"/>
              </a:rPr>
              <a:t>niche pest on a major crop,</a:t>
            </a:r>
            <a:r>
              <a:rPr lang="en-US" sz="1200" b="0" i="0" kern="1200" baseline="0" dirty="0" smtClean="0">
                <a:solidFill>
                  <a:schemeClr val="tx1"/>
                </a:solidFill>
                <a:effectLst/>
                <a:latin typeface="+mn-lt"/>
                <a:ea typeface="+mn-ea"/>
                <a:cs typeface="+mn-cs"/>
              </a:rPr>
              <a:t> etc.  IR-4 is a public entity, funded through US taxpayer funds.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9549A7-526F-48D1-9076-C1AD811DAEDE}" type="slidenum">
              <a:rPr lang="en-US" smtClean="0"/>
              <a:t>11</a:t>
            </a:fld>
            <a:endParaRPr lang="en-US"/>
          </a:p>
        </p:txBody>
      </p:sp>
    </p:spTree>
    <p:extLst>
      <p:ext uri="{BB962C8B-B14F-4D97-AF65-F5344CB8AC3E}">
        <p14:creationId xmlns:p14="http://schemas.microsoft.com/office/powerpoint/2010/main" val="144334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91505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934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74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005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53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285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915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055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56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07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99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1322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778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8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63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938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102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556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6629400"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981200" y="1828800"/>
            <a:ext cx="54102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A4511050-40AA-45EA-8F04-26A32221DD5B}" type="slidenum">
              <a:rPr lang="en-US"/>
              <a:pPr>
                <a:defRPr/>
              </a:pPr>
              <a:t>‹#›</a:t>
            </a:fld>
            <a:endParaRPr lang="en-US"/>
          </a:p>
        </p:txBody>
      </p:sp>
    </p:spTree>
    <p:extLst>
      <p:ext uri="{BB962C8B-B14F-4D97-AF65-F5344CB8AC3E}">
        <p14:creationId xmlns:p14="http://schemas.microsoft.com/office/powerpoint/2010/main" val="12202600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6629400" cy="6858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1981200" y="1828800"/>
            <a:ext cx="5410200" cy="4495800"/>
          </a:xfrm>
          <a:prstGeom prst="rect">
            <a:avLst/>
          </a:prstGeom>
        </p:spPr>
        <p:txBody>
          <a:bodyPr/>
          <a:lstStyle/>
          <a:p>
            <a:pPr lvl="0"/>
            <a:endParaRPr lang="en-US" noProof="0" smtClean="0"/>
          </a:p>
        </p:txBody>
      </p:sp>
      <p:sp>
        <p:nvSpPr>
          <p:cNvPr id="4"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5125C130-45BE-4572-9E88-928B31A0951C}" type="slidenum">
              <a:rPr lang="en-US"/>
              <a:pPr>
                <a:defRPr/>
              </a:pPr>
              <a:t>‹#›</a:t>
            </a:fld>
            <a:endParaRPr lang="en-US"/>
          </a:p>
        </p:txBody>
      </p:sp>
    </p:spTree>
    <p:extLst>
      <p:ext uri="{BB962C8B-B14F-4D97-AF65-F5344CB8AC3E}">
        <p14:creationId xmlns:p14="http://schemas.microsoft.com/office/powerpoint/2010/main" val="30856586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400050" y="5115656"/>
            <a:ext cx="8343900" cy="914400"/>
          </a:xfrm>
          <a:prstGeom prst="rect">
            <a:avLst/>
          </a:prstGeom>
        </p:spPr>
        <p:txBody>
          <a:bodyPr anchor="b">
            <a:normAutofit/>
          </a:bodyPr>
          <a:lstStyle>
            <a:lvl1pPr algn="ctr">
              <a:defRPr sz="3300" spc="-38"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00050" y="6043123"/>
            <a:ext cx="8343900" cy="571500"/>
          </a:xfrm>
          <a:prstGeom prst="rect">
            <a:avLst/>
          </a:prstGeom>
        </p:spPr>
        <p:txBody>
          <a:bodyPr>
            <a:normAutofit/>
          </a:bodyPr>
          <a:lstStyle>
            <a:lvl1pPr marL="0" indent="0" algn="ctr">
              <a:spcBef>
                <a:spcPts val="0"/>
              </a:spcBef>
              <a:buNone/>
              <a:defRPr sz="1500" cap="all" spc="38"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3017520" cy="4745736"/>
          </a:xfrm>
          <a:prstGeom prst="rect">
            <a:avLst/>
          </a:prstGeo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13" name="Picture Placeholder 2"/>
          <p:cNvSpPr>
            <a:spLocks noGrp="1"/>
          </p:cNvSpPr>
          <p:nvPr>
            <p:ph type="pic" idx="11"/>
          </p:nvPr>
        </p:nvSpPr>
        <p:spPr>
          <a:xfrm>
            <a:off x="3063240" y="1"/>
            <a:ext cx="3017520" cy="4745736"/>
          </a:xfrm>
          <a:prstGeom prst="rect">
            <a:avLst/>
          </a:prstGeo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14" name="Picture Placeholder 2"/>
          <p:cNvSpPr>
            <a:spLocks noGrp="1"/>
          </p:cNvSpPr>
          <p:nvPr>
            <p:ph type="pic" idx="12"/>
          </p:nvPr>
        </p:nvSpPr>
        <p:spPr>
          <a:xfrm>
            <a:off x="6126480" y="1"/>
            <a:ext cx="3017520" cy="4745736"/>
          </a:xfrm>
          <a:prstGeom prst="rect">
            <a:avLst/>
          </a:prstGeo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Tree>
    <p:extLst>
      <p:ext uri="{BB962C8B-B14F-4D97-AF65-F5344CB8AC3E}">
        <p14:creationId xmlns:p14="http://schemas.microsoft.com/office/powerpoint/2010/main" val="75256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3996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9434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97542B3-7E66-4D6A-A884-0EDC78F16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6403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4511050-40AA-45EA-8F04-26A32221DD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4227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8C47BC7-EBF3-4831-B5CB-876E13ECFC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1168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828800"/>
            <a:ext cx="2628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828800"/>
            <a:ext cx="2628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7CD3B47-E30D-409C-9C8D-6B4675B04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9441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70A7A67-5D3D-448E-A2B4-6DD1C6FD6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172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3FA0730-FEA6-4C2C-9D53-13A0B95481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4713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4AB8ECF-8048-43CD-9E7C-D79CC82713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6040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B741F2E-B77E-498D-83A0-56FD80C28A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5800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83D7EBD-8735-41EC-9C19-C4E8A04564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0329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273508C-AD50-4EC2-947C-B0D13B775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794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315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0"/>
            <a:ext cx="16954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762000"/>
            <a:ext cx="49339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7E20D48-DB04-4F30-9361-9F3EF1897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8045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6629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81200" y="1828800"/>
            <a:ext cx="2628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828800"/>
            <a:ext cx="2628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4152900"/>
            <a:ext cx="2628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016CB1C7-4898-47FC-A122-97BAF22FFF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783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66294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981200" y="1828800"/>
            <a:ext cx="5410200" cy="44958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5125C130-45BE-4572-9E88-928B31A095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1318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6629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81200" y="1828800"/>
            <a:ext cx="5410200" cy="44958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229D1F7C-0AA8-4F6B-9AD8-AE139224C7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9688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6629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81200" y="1828800"/>
            <a:ext cx="2628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2500" y="1828800"/>
            <a:ext cx="2628900" cy="4495800"/>
          </a:xfrm>
        </p:spPr>
        <p:txBody>
          <a:bodyPr/>
          <a:lstStyle/>
          <a:p>
            <a:pPr lvl="0"/>
            <a:endParaRPr lang="en-US" noProof="0"/>
          </a:p>
        </p:txBody>
      </p:sp>
      <p:sp>
        <p:nvSpPr>
          <p:cNvPr id="5" name="Rectangle 6"/>
          <p:cNvSpPr>
            <a:spLocks noGrp="1" noChangeArrowheads="1"/>
          </p:cNvSpPr>
          <p:nvPr>
            <p:ph type="sldNum" sz="quarter" idx="10"/>
          </p:nvPr>
        </p:nvSpPr>
        <p:spPr>
          <a:ln/>
        </p:spPr>
        <p:txBody>
          <a:bodyPr/>
          <a:lstStyle>
            <a:lvl1pPr>
              <a:defRPr/>
            </a:lvl1pPr>
          </a:lstStyle>
          <a:p>
            <a:pPr>
              <a:defRPr/>
            </a:pPr>
            <a:fld id="{DE8C2E0E-98C9-475D-9044-EFEBB8A5C3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4556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469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68833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561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30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12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8747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25600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97585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717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7408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01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575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a:prstGeom prst="rect">
            <a:avLst/>
          </a:prstGeom>
        </p:spPr>
        <p:txBody>
          <a:bodyPr/>
          <a:lstStyle/>
          <a:p>
            <a:pPr lvl="0"/>
            <a:endParaRPr lang="en-US" noProof="0" smtClean="0"/>
          </a:p>
        </p:txBody>
      </p:sp>
      <p:sp>
        <p:nvSpPr>
          <p:cNvPr id="4" name="Rectangle 4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solidFill>
                <a:prstClr val="black">
                  <a:tint val="75000"/>
                </a:prstClr>
              </a:solidFill>
            </a:endParaRPr>
          </a:p>
        </p:txBody>
      </p:sp>
      <p:sp>
        <p:nvSpPr>
          <p:cNvPr id="5" name="Rectangle 4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solidFill>
                <a:prstClr val="black">
                  <a:tint val="75000"/>
                </a:prstClr>
              </a:solidFill>
            </a:endParaRPr>
          </a:p>
        </p:txBody>
      </p:sp>
      <p:sp>
        <p:nvSpPr>
          <p:cNvPr id="6" name="Rectangle 4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2E43BE3B-6747-460C-9E15-180D00A31B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15177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0232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33631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27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7563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026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899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0836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45556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2715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798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1573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05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303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24667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21656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5.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4.jpeg"/><Relationship Id="rId2" Type="http://schemas.openxmlformats.org/officeDocument/2006/relationships/slideLayout" Target="../slideLayouts/slideLayout31.xml"/><Relationship Id="rId16"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6.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newgraphicswirl"/>
          <p:cNvPicPr>
            <a:picLocks noChangeAspect="1" noChangeArrowheads="1"/>
          </p:cNvPicPr>
          <p:nvPr/>
        </p:nvPicPr>
        <p:blipFill>
          <a:blip r:embed="rId31" cstate="print"/>
          <a:srcRect/>
          <a:stretch>
            <a:fillRect/>
          </a:stretch>
        </p:blipFill>
        <p:spPr bwMode="auto">
          <a:xfrm>
            <a:off x="5105400" y="0"/>
            <a:ext cx="4038600" cy="6858000"/>
          </a:xfrm>
          <a:prstGeom prst="rect">
            <a:avLst/>
          </a:prstGeom>
          <a:noFill/>
          <a:ln w="9525">
            <a:noFill/>
            <a:miter lim="800000"/>
            <a:headEnd/>
            <a:tailEnd/>
          </a:ln>
        </p:spPr>
      </p:pic>
      <p:pic>
        <p:nvPicPr>
          <p:cNvPr id="6147" name="Picture 3" descr="newgraphic"/>
          <p:cNvPicPr>
            <a:picLocks noChangeAspect="1" noChangeArrowheads="1"/>
          </p:cNvPicPr>
          <p:nvPr/>
        </p:nvPicPr>
        <p:blipFill>
          <a:blip r:embed="rId32" cstate="print"/>
          <a:srcRect/>
          <a:stretch>
            <a:fillRect/>
          </a:stretch>
        </p:blipFill>
        <p:spPr bwMode="auto">
          <a:xfrm>
            <a:off x="6619875" y="5334000"/>
            <a:ext cx="2286000" cy="1154113"/>
          </a:xfrm>
          <a:prstGeom prst="rect">
            <a:avLst/>
          </a:prstGeom>
          <a:noFill/>
          <a:ln w="9525">
            <a:noFill/>
            <a:miter lim="800000"/>
            <a:headEnd/>
            <a:tailEnd/>
          </a:ln>
        </p:spPr>
      </p:pic>
      <p:sp>
        <p:nvSpPr>
          <p:cNvPr id="9" name="Rectangle 3"/>
          <p:cNvSpPr>
            <a:spLocks noChangeArrowheads="1"/>
          </p:cNvSpPr>
          <p:nvPr/>
        </p:nvSpPr>
        <p:spPr bwMode="auto">
          <a:xfrm>
            <a:off x="2057400" y="762000"/>
            <a:ext cx="6781800" cy="685800"/>
          </a:xfrm>
          <a:prstGeom prst="rect">
            <a:avLst/>
          </a:prstGeom>
          <a:solidFill>
            <a:srgbClr val="09A73E"/>
          </a:solidFill>
          <a:ln w="9525">
            <a:solidFill>
              <a:srgbClr val="00B050"/>
            </a:solidFill>
            <a:miter lim="800000"/>
            <a:headEnd/>
            <a:tailEnd/>
          </a:ln>
          <a:effectLst/>
        </p:spPr>
        <p:txBody>
          <a:bodyPr wrap="none" anchor="ctr"/>
          <a:lstStyle/>
          <a:p>
            <a:pPr fontAlgn="base">
              <a:spcBef>
                <a:spcPct val="0"/>
              </a:spcBef>
              <a:spcAft>
                <a:spcPct val="0"/>
              </a:spcAft>
              <a:defRPr/>
            </a:pPr>
            <a:endParaRPr lang="en-US" sz="2000">
              <a:solidFill>
                <a:srgbClr val="000000"/>
              </a:solidFill>
            </a:endParaRPr>
          </a:p>
        </p:txBody>
      </p:sp>
      <p:pic>
        <p:nvPicPr>
          <p:cNvPr id="6149" name="Picture 3" descr="IR-4logowotag.jpg"/>
          <p:cNvPicPr>
            <a:picLocks noChangeAspect="1"/>
          </p:cNvPicPr>
          <p:nvPr/>
        </p:nvPicPr>
        <p:blipFill>
          <a:blip r:embed="rId33" cstate="print"/>
          <a:srcRect/>
          <a:stretch>
            <a:fillRect/>
          </a:stretch>
        </p:blipFill>
        <p:spPr bwMode="auto">
          <a:xfrm>
            <a:off x="228600" y="457200"/>
            <a:ext cx="1905000" cy="1077913"/>
          </a:xfrm>
          <a:prstGeom prst="rect">
            <a:avLst/>
          </a:prstGeom>
          <a:noFill/>
          <a:ln w="9525">
            <a:noFill/>
            <a:miter lim="800000"/>
            <a:headEnd/>
            <a:tailEnd/>
          </a:ln>
        </p:spPr>
      </p:pic>
    </p:spTree>
    <p:extLst>
      <p:ext uri="{BB962C8B-B14F-4D97-AF65-F5344CB8AC3E}">
        <p14:creationId xmlns:p14="http://schemas.microsoft.com/office/powerpoint/2010/main" val="32844164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823" r:id="rId28"/>
    <p:sldLayoutId id="2147483824" r:id="rId29"/>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762000"/>
            <a:ext cx="662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981200" y="1828800"/>
            <a:ext cx="5410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A527023B-89EA-4357-9D19-0F416E7B8DB3}"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29" name="Picture 7" descr="newgraphicswirl"/>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105400" y="0"/>
            <a:ext cx="403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newgraphic"/>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619875" y="5334000"/>
            <a:ext cx="22860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IR-4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20650" y="10318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
          <p:cNvSpPr>
            <a:spLocks noChangeArrowheads="1"/>
          </p:cNvSpPr>
          <p:nvPr userDrawn="1"/>
        </p:nvSpPr>
        <p:spPr bwMode="auto">
          <a:xfrm>
            <a:off x="2057400" y="762000"/>
            <a:ext cx="6781800" cy="685800"/>
          </a:xfrm>
          <a:prstGeom prst="rect">
            <a:avLst/>
          </a:prstGeom>
          <a:solidFill>
            <a:srgbClr val="77AE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smtClean="0">
              <a:solidFill>
                <a:srgbClr val="000000"/>
              </a:solidFill>
            </a:endParaRPr>
          </a:p>
        </p:txBody>
      </p:sp>
    </p:spTree>
    <p:extLst>
      <p:ext uri="{BB962C8B-B14F-4D97-AF65-F5344CB8AC3E}">
        <p14:creationId xmlns:p14="http://schemas.microsoft.com/office/powerpoint/2010/main" val="367689680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0D10C-0AD7-4697-9E15-24977C90022E}"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4D541-C8DE-4A2D-B580-C6C9A8D3F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90416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91668-676A-40FA-90FB-0E387C35AF3D}"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8CF9B-AEFC-4D4A-B47A-A442D824E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08408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7.gi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http://ir4.rutgers.edu/biopesticides.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mailto:mbrave@NJAES.Rutgers.edu" TargetMode="External"/><Relationship Id="rId7" Type="http://schemas.openxmlformats.org/officeDocument/2006/relationships/image" Target="../media/image42.png"/><Relationship Id="rId2" Type="http://schemas.openxmlformats.org/officeDocument/2006/relationships/hyperlink" Target="mailto:kristaco@njaes.Rutgers.edu" TargetMode="External"/><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hyperlink" Target="mailto:barney@NJAES.Rutgers.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3.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0" y="1447799"/>
            <a:ext cx="8839200" cy="3908762"/>
          </a:xfrm>
          <a:prstGeom prst="rect">
            <a:avLst/>
          </a:prstGeom>
          <a:noFill/>
          <a:ln w="9525">
            <a:noFill/>
            <a:miter lim="800000"/>
            <a:headEnd/>
            <a:tailEnd/>
          </a:ln>
        </p:spPr>
        <p:txBody>
          <a:bodyPr wrap="square">
            <a:spAutoFit/>
          </a:bodyPr>
          <a:lstStyle/>
          <a:p>
            <a:pPr algn="ctr" fontAlgn="base">
              <a:spcBef>
                <a:spcPct val="50000"/>
              </a:spcBef>
              <a:spcAft>
                <a:spcPct val="0"/>
              </a:spcAft>
            </a:pPr>
            <a:endParaRPr lang="en-US" sz="4000" dirty="0" smtClean="0"/>
          </a:p>
          <a:p>
            <a:pPr algn="ctr" fontAlgn="base">
              <a:spcBef>
                <a:spcPct val="50000"/>
              </a:spcBef>
              <a:spcAft>
                <a:spcPct val="0"/>
              </a:spcAft>
            </a:pPr>
            <a:r>
              <a:rPr lang="en-US" sz="4000" dirty="0" smtClean="0"/>
              <a:t>The </a:t>
            </a:r>
            <a:r>
              <a:rPr lang="en-US" sz="4000" dirty="0"/>
              <a:t>IR-4 Project: Lowering the Regulatory Hurdles for </a:t>
            </a:r>
            <a:r>
              <a:rPr lang="en-US" sz="4000" dirty="0" err="1" smtClean="0"/>
              <a:t>Biopesticides</a:t>
            </a:r>
            <a:endParaRPr lang="en-US" sz="4000" dirty="0" smtClean="0"/>
          </a:p>
          <a:p>
            <a:pPr algn="ctr" fontAlgn="base">
              <a:spcBef>
                <a:spcPct val="50000"/>
              </a:spcBef>
              <a:spcAft>
                <a:spcPct val="0"/>
              </a:spcAft>
            </a:pPr>
            <a:r>
              <a:rPr lang="en-US" sz="3200" b="1" dirty="0" smtClean="0">
                <a:solidFill>
                  <a:srgbClr val="000000"/>
                </a:solidFill>
              </a:rPr>
              <a:t>Krista Coleman</a:t>
            </a:r>
          </a:p>
          <a:p>
            <a:pPr algn="ctr" fontAlgn="base">
              <a:spcBef>
                <a:spcPct val="50000"/>
              </a:spcBef>
              <a:spcAft>
                <a:spcPct val="0"/>
              </a:spcAft>
            </a:pPr>
            <a:r>
              <a:rPr lang="en-US" sz="2000" b="1" dirty="0" smtClean="0">
                <a:solidFill>
                  <a:srgbClr val="000000"/>
                </a:solidFill>
              </a:rPr>
              <a:t>IR-4 Project, Rutgers University</a:t>
            </a:r>
          </a:p>
          <a:p>
            <a:pPr algn="ctr" fontAlgn="base">
              <a:spcBef>
                <a:spcPct val="50000"/>
              </a:spcBef>
              <a:spcAft>
                <a:spcPct val="0"/>
              </a:spcAft>
            </a:pPr>
            <a:r>
              <a:rPr lang="en-US" sz="2000" b="1" dirty="0" smtClean="0">
                <a:solidFill>
                  <a:srgbClr val="000000"/>
                </a:solidFill>
              </a:rPr>
              <a:t>Princeton, New Jersey</a:t>
            </a:r>
            <a:endParaRPr lang="en-US" sz="2000" b="1" dirty="0">
              <a:solidFill>
                <a:srgbClr val="000000"/>
              </a:solidFill>
            </a:endParaRPr>
          </a:p>
        </p:txBody>
      </p:sp>
      <p:sp>
        <p:nvSpPr>
          <p:cNvPr id="7171" name="Text Box 3"/>
          <p:cNvSpPr txBox="1">
            <a:spLocks noChangeArrowheads="1"/>
          </p:cNvSpPr>
          <p:nvPr/>
        </p:nvSpPr>
        <p:spPr bwMode="auto">
          <a:xfrm>
            <a:off x="1600200" y="1981200"/>
            <a:ext cx="8610600" cy="979488"/>
          </a:xfrm>
          <a:prstGeom prst="rect">
            <a:avLst/>
          </a:prstGeom>
          <a:noFill/>
          <a:ln w="9525">
            <a:noFill/>
            <a:miter lim="800000"/>
            <a:headEnd/>
            <a:tailEnd/>
          </a:ln>
        </p:spPr>
        <p:txBody>
          <a:bodyPr>
            <a:spAutoFit/>
          </a:bodyPr>
          <a:lstStyle/>
          <a:p>
            <a:pPr algn="ctr" fontAlgn="base">
              <a:spcBef>
                <a:spcPct val="0"/>
              </a:spcBef>
              <a:spcAft>
                <a:spcPct val="0"/>
              </a:spcAft>
            </a:pPr>
            <a:endParaRPr lang="en-US" altLang="zh-CN" sz="4000" b="1">
              <a:solidFill>
                <a:srgbClr val="000000"/>
              </a:solidFill>
              <a:ea typeface="宋体" pitchFamily="2" charset="-122"/>
            </a:endParaRPr>
          </a:p>
          <a:p>
            <a:pPr algn="ctr" fontAlgn="base">
              <a:lnSpc>
                <a:spcPct val="60000"/>
              </a:lnSpc>
              <a:spcBef>
                <a:spcPct val="50000"/>
              </a:spcBef>
              <a:spcAft>
                <a:spcPct val="0"/>
              </a:spcAft>
            </a:pPr>
            <a:endParaRPr lang="en-US" sz="1600" b="1">
              <a:solidFill>
                <a:srgbClr val="000000"/>
              </a:solidFill>
            </a:endParaRPr>
          </a:p>
        </p:txBody>
      </p:sp>
    </p:spTree>
    <p:extLst>
      <p:ext uri="{BB962C8B-B14F-4D97-AF65-F5344CB8AC3E}">
        <p14:creationId xmlns:p14="http://schemas.microsoft.com/office/powerpoint/2010/main" val="729237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914400" y="6858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chemeClr val="bg1"/>
                </a:solidFill>
              </a:rPr>
              <a:t>PRIA-Fee for Service</a:t>
            </a:r>
          </a:p>
        </p:txBody>
      </p:sp>
      <p:graphicFrame>
        <p:nvGraphicFramePr>
          <p:cNvPr id="10" name="Table 9"/>
          <p:cNvGraphicFramePr>
            <a:graphicFrameLocks noGrp="1"/>
          </p:cNvGraphicFramePr>
          <p:nvPr>
            <p:extLst>
              <p:ext uri="{D42A27DB-BD31-4B8C-83A1-F6EECF244321}">
                <p14:modId xmlns:p14="http://schemas.microsoft.com/office/powerpoint/2010/main" val="1529230288"/>
              </p:ext>
            </p:extLst>
          </p:nvPr>
        </p:nvGraphicFramePr>
        <p:xfrm>
          <a:off x="609600" y="2209800"/>
          <a:ext cx="5181600" cy="4164012"/>
        </p:xfrm>
        <a:graphic>
          <a:graphicData uri="http://schemas.openxmlformats.org/drawingml/2006/table">
            <a:tbl>
              <a:tblPr firstRow="1" firstCol="1" bandRow="1"/>
              <a:tblGrid>
                <a:gridCol w="2590800">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tblGrid>
              <a:tr h="489884">
                <a:tc>
                  <a:txBody>
                    <a:bodyPr/>
                    <a:lstStyle/>
                    <a:p>
                      <a:pPr marL="0" marR="0">
                        <a:lnSpc>
                          <a:spcPct val="115000"/>
                        </a:lnSpc>
                        <a:spcBef>
                          <a:spcPts val="0"/>
                        </a:spcBef>
                        <a:spcAft>
                          <a:spcPts val="0"/>
                        </a:spcAft>
                      </a:pPr>
                      <a:r>
                        <a:rPr lang="en-US" sz="1100" dirty="0">
                          <a:effectLst/>
                          <a:latin typeface="Calibri"/>
                          <a:ea typeface="Calibri"/>
                          <a:cs typeface="Times New Roman"/>
                        </a:rPr>
                        <a:t> </a:t>
                      </a:r>
                      <a:r>
                        <a:rPr lang="en-US" sz="2400" dirty="0" err="1" smtClean="0">
                          <a:effectLst/>
                          <a:latin typeface="Calibri"/>
                          <a:ea typeface="Calibri"/>
                          <a:cs typeface="Times New Roman"/>
                        </a:rPr>
                        <a:t>Biopesticide</a:t>
                      </a:r>
                      <a:r>
                        <a:rPr lang="en-US" sz="2400" dirty="0" smtClean="0">
                          <a:effectLst/>
                          <a:latin typeface="Calibri"/>
                          <a:ea typeface="Calibri"/>
                          <a:cs typeface="Times New Roman"/>
                        </a:rPr>
                        <a:t> type</a:t>
                      </a:r>
                      <a:endParaRPr lang="en-US" sz="2400" dirty="0">
                        <a:effectLst/>
                        <a:latin typeface="Calibri"/>
                        <a:ea typeface="Calibri"/>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Calibri"/>
                          <a:ea typeface="Calibri"/>
                          <a:cs typeface="Times New Roman"/>
                        </a:rPr>
                        <a:t>PRIA </a:t>
                      </a:r>
                      <a:r>
                        <a:rPr lang="en-US" sz="2400" dirty="0" smtClean="0">
                          <a:effectLst/>
                          <a:latin typeface="Calibri"/>
                          <a:ea typeface="Calibri"/>
                          <a:cs typeface="Times New Roman"/>
                        </a:rPr>
                        <a:t>3 June 2012</a:t>
                      </a:r>
                      <a:endParaRPr lang="en-US" sz="2400" dirty="0">
                        <a:effectLst/>
                        <a:latin typeface="Calibri"/>
                        <a:ea typeface="Calibri"/>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32946">
                <a:tc>
                  <a:txBody>
                    <a:bodyPr/>
                    <a:lstStyle/>
                    <a:p>
                      <a:pPr marL="0" marR="0">
                        <a:lnSpc>
                          <a:spcPct val="115000"/>
                        </a:lnSpc>
                        <a:spcBef>
                          <a:spcPts val="0"/>
                        </a:spcBef>
                        <a:spcAft>
                          <a:spcPts val="0"/>
                        </a:spcAft>
                      </a:pPr>
                      <a:r>
                        <a:rPr lang="en-US" sz="2000" dirty="0">
                          <a:effectLst/>
                          <a:latin typeface="Calibri"/>
                          <a:ea typeface="Calibri"/>
                          <a:cs typeface="Times New Roman"/>
                        </a:rPr>
                        <a:t>Biochemical, </a:t>
                      </a:r>
                      <a:r>
                        <a:rPr lang="en-US" sz="2000" dirty="0" err="1">
                          <a:effectLst/>
                          <a:latin typeface="Calibri"/>
                          <a:ea typeface="Calibri"/>
                          <a:cs typeface="Times New Roman"/>
                        </a:rPr>
                        <a:t>MicrobialProduct</a:t>
                      </a:r>
                      <a:r>
                        <a:rPr lang="en-US" sz="2000" dirty="0">
                          <a:effectLst/>
                          <a:latin typeface="Calibri"/>
                          <a:ea typeface="Calibri"/>
                          <a:cs typeface="Times New Roman"/>
                        </a:rPr>
                        <a:t> New AI, Food Use, Tolerance Exemption</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latin typeface="Calibri"/>
                          <a:ea typeface="Calibri"/>
                          <a:cs typeface="Times New Roman"/>
                        </a:rPr>
                        <a:t>18</a:t>
                      </a:r>
                      <a:r>
                        <a:rPr lang="en-US" sz="2000" dirty="0" smtClean="0">
                          <a:effectLst/>
                          <a:latin typeface="Calibri"/>
                          <a:ea typeface="Calibri"/>
                          <a:cs typeface="Times New Roman"/>
                        </a:rPr>
                        <a:t> </a:t>
                      </a:r>
                      <a:r>
                        <a:rPr lang="en-US" sz="2000" dirty="0">
                          <a:effectLst/>
                          <a:latin typeface="Calibri"/>
                          <a:ea typeface="Calibri"/>
                          <a:cs typeface="Times New Roman"/>
                        </a:rPr>
                        <a:t>month review</a:t>
                      </a:r>
                    </a:p>
                    <a:p>
                      <a:pPr marL="0" marR="0">
                        <a:lnSpc>
                          <a:spcPct val="115000"/>
                        </a:lnSpc>
                        <a:spcBef>
                          <a:spcPts val="0"/>
                        </a:spcBef>
                        <a:spcAft>
                          <a:spcPts val="0"/>
                        </a:spcAft>
                      </a:pPr>
                      <a:r>
                        <a:rPr lang="en-US" sz="2000" dirty="0">
                          <a:effectLst/>
                          <a:latin typeface="Calibri"/>
                          <a:ea typeface="Calibri"/>
                          <a:cs typeface="Times New Roman"/>
                        </a:rPr>
                        <a:t>$28,942</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24709">
                <a:tc>
                  <a:txBody>
                    <a:bodyPr/>
                    <a:lstStyle/>
                    <a:p>
                      <a:pPr marL="0" marR="0">
                        <a:lnSpc>
                          <a:spcPct val="115000"/>
                        </a:lnSpc>
                        <a:spcBef>
                          <a:spcPts val="0"/>
                        </a:spcBef>
                        <a:spcAft>
                          <a:spcPts val="0"/>
                        </a:spcAft>
                      </a:pPr>
                      <a:r>
                        <a:rPr lang="en-US" sz="2000" dirty="0">
                          <a:effectLst/>
                          <a:latin typeface="Calibri"/>
                          <a:ea typeface="Calibri"/>
                          <a:cs typeface="Times New Roman"/>
                        </a:rPr>
                        <a:t>Straight Chain </a:t>
                      </a:r>
                      <a:r>
                        <a:rPr lang="en-US" sz="2000" dirty="0" err="1">
                          <a:effectLst/>
                          <a:latin typeface="Calibri"/>
                          <a:ea typeface="Calibri"/>
                          <a:cs typeface="Times New Roman"/>
                        </a:rPr>
                        <a:t>Lepidopteran</a:t>
                      </a:r>
                      <a:r>
                        <a:rPr lang="en-US" sz="2000" dirty="0">
                          <a:effectLst/>
                          <a:latin typeface="Calibri"/>
                          <a:ea typeface="Calibri"/>
                          <a:cs typeface="Times New Roman"/>
                        </a:rPr>
                        <a:t> Pheromones</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effectLst/>
                          <a:latin typeface="Calibri"/>
                          <a:ea typeface="Calibri"/>
                          <a:cs typeface="Times New Roman"/>
                        </a:rPr>
                        <a:t>7</a:t>
                      </a:r>
                      <a:r>
                        <a:rPr lang="en-US" sz="2000">
                          <a:effectLst/>
                          <a:latin typeface="Calibri"/>
                          <a:ea typeface="Calibri"/>
                          <a:cs typeface="Times New Roman"/>
                        </a:rPr>
                        <a:t> month review</a:t>
                      </a:r>
                    </a:p>
                    <a:p>
                      <a:pPr marL="0" marR="0">
                        <a:lnSpc>
                          <a:spcPct val="115000"/>
                        </a:lnSpc>
                        <a:spcBef>
                          <a:spcPts val="0"/>
                        </a:spcBef>
                        <a:spcAft>
                          <a:spcPts val="0"/>
                        </a:spcAft>
                      </a:pPr>
                      <a:r>
                        <a:rPr lang="en-US" sz="2000">
                          <a:effectLst/>
                          <a:latin typeface="Calibri"/>
                          <a:ea typeface="Calibri"/>
                          <a:cs typeface="Times New Roman"/>
                        </a:rPr>
                        <a:t>$2,316</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16473">
                <a:tc>
                  <a:txBody>
                    <a:bodyPr/>
                    <a:lstStyle/>
                    <a:p>
                      <a:pPr marL="0" marR="0">
                        <a:lnSpc>
                          <a:spcPct val="115000"/>
                        </a:lnSpc>
                        <a:spcBef>
                          <a:spcPts val="0"/>
                        </a:spcBef>
                        <a:spcAft>
                          <a:spcPts val="0"/>
                        </a:spcAft>
                      </a:pPr>
                      <a:r>
                        <a:rPr lang="en-US" sz="2000" dirty="0">
                          <a:effectLst/>
                          <a:latin typeface="Calibri"/>
                          <a:ea typeface="Calibri"/>
                          <a:cs typeface="Times New Roman"/>
                        </a:rPr>
                        <a:t>Plant Incorporated Protectant</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libri"/>
                          <a:ea typeface="Calibri"/>
                          <a:cs typeface="Times New Roman"/>
                        </a:rPr>
                        <a:t>15 month</a:t>
                      </a:r>
                    </a:p>
                    <a:p>
                      <a:pPr marL="0" marR="0">
                        <a:lnSpc>
                          <a:spcPct val="115000"/>
                        </a:lnSpc>
                        <a:spcBef>
                          <a:spcPts val="0"/>
                        </a:spcBef>
                        <a:spcAft>
                          <a:spcPts val="0"/>
                        </a:spcAft>
                      </a:pPr>
                      <a:r>
                        <a:rPr lang="en-US" sz="2000" dirty="0">
                          <a:effectLst/>
                          <a:latin typeface="Calibri"/>
                          <a:ea typeface="Calibri"/>
                          <a:cs typeface="Times New Roman"/>
                        </a:rPr>
                        <a:t>$289,407</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4356" name="Rectangle 2"/>
          <p:cNvSpPr>
            <a:spLocks noChangeArrowheads="1"/>
          </p:cNvSpPr>
          <p:nvPr/>
        </p:nvSpPr>
        <p:spPr bwMode="auto">
          <a:xfrm>
            <a:off x="-609600" y="1689872"/>
            <a:ext cx="53943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Calibri" panose="020F0502020204030204" pitchFamily="34" charset="0"/>
                <a:ea typeface="Calibri" panose="020F0502020204030204" pitchFamily="34" charset="0"/>
                <a:cs typeface="Times New Roman" panose="02020603050405020304" pitchFamily="18" charset="0"/>
              </a:rPr>
              <a:t>                   </a:t>
            </a:r>
            <a:r>
              <a:rPr lang="en-US" altLang="en-US" sz="2000" b="1" dirty="0">
                <a:latin typeface="Calibri" panose="020F0502020204030204" pitchFamily="34" charset="0"/>
                <a:ea typeface="Calibri" panose="020F0502020204030204" pitchFamily="34" charset="0"/>
                <a:cs typeface="Times New Roman" panose="02020603050405020304" pitchFamily="18" charset="0"/>
              </a:rPr>
              <a:t>P</a:t>
            </a:r>
            <a:r>
              <a:rPr lang="en-US" altLang="en-US" sz="2000" dirty="0">
                <a:latin typeface="Calibri" panose="020F0502020204030204" pitchFamily="34" charset="0"/>
                <a:ea typeface="Calibri" panose="020F0502020204030204" pitchFamily="34" charset="0"/>
                <a:cs typeface="Times New Roman" panose="02020603050405020304" pitchFamily="18" charset="0"/>
              </a:rPr>
              <a:t>esticide </a:t>
            </a:r>
            <a:r>
              <a:rPr lang="en-US" altLang="en-US" sz="2000" b="1" dirty="0">
                <a:latin typeface="Calibri" panose="020F0502020204030204" pitchFamily="34" charset="0"/>
                <a:ea typeface="Calibri" panose="020F0502020204030204" pitchFamily="34" charset="0"/>
                <a:cs typeface="Times New Roman" panose="02020603050405020304" pitchFamily="18" charset="0"/>
              </a:rPr>
              <a:t>R</a:t>
            </a:r>
            <a:r>
              <a:rPr lang="en-US" altLang="en-US" sz="2000" dirty="0">
                <a:latin typeface="Calibri" panose="020F0502020204030204" pitchFamily="34" charset="0"/>
                <a:ea typeface="Calibri" panose="020F0502020204030204" pitchFamily="34" charset="0"/>
                <a:cs typeface="Times New Roman" panose="02020603050405020304" pitchFamily="18" charset="0"/>
              </a:rPr>
              <a:t>egistration </a:t>
            </a:r>
            <a:r>
              <a:rPr lang="en-US" altLang="en-US" sz="2000" b="1" dirty="0">
                <a:latin typeface="Calibri" panose="020F0502020204030204" pitchFamily="34" charset="0"/>
                <a:ea typeface="Calibri" panose="020F0502020204030204" pitchFamily="34" charset="0"/>
                <a:cs typeface="Times New Roman" panose="02020603050405020304" pitchFamily="18" charset="0"/>
              </a:rPr>
              <a:t>I</a:t>
            </a:r>
            <a:r>
              <a:rPr lang="en-US" altLang="en-US" sz="2000" dirty="0">
                <a:latin typeface="Calibri" panose="020F0502020204030204" pitchFamily="34" charset="0"/>
                <a:ea typeface="Calibri" panose="020F0502020204030204" pitchFamily="34" charset="0"/>
                <a:cs typeface="Times New Roman" panose="02020603050405020304" pitchFamily="18" charset="0"/>
              </a:rPr>
              <a:t>mprovement </a:t>
            </a:r>
            <a:r>
              <a:rPr lang="en-US" altLang="en-US" sz="2000" b="1" dirty="0">
                <a:latin typeface="Calibri" panose="020F0502020204030204" pitchFamily="34" charset="0"/>
                <a:ea typeface="Calibri" panose="020F0502020204030204" pitchFamily="34" charset="0"/>
                <a:cs typeface="Times New Roman" panose="02020603050405020304" pitchFamily="18" charset="0"/>
              </a:rPr>
              <a:t>A</a:t>
            </a:r>
            <a:r>
              <a:rPr lang="en-US" altLang="en-US" sz="2000" dirty="0">
                <a:latin typeface="Calibri" panose="020F0502020204030204" pitchFamily="34" charset="0"/>
                <a:ea typeface="Calibri" panose="020F0502020204030204" pitchFamily="34" charset="0"/>
                <a:cs typeface="Times New Roman" panose="02020603050405020304" pitchFamily="18" charset="0"/>
              </a:rPr>
              <a:t>ct</a:t>
            </a:r>
            <a:endParaRPr lang="en-US" altLang="en-US" sz="2000" dirty="0">
              <a:ea typeface="Calibri" panose="020F0502020204030204" pitchFamily="34" charset="0"/>
              <a:cs typeface="Times New Roman" panose="02020603050405020304" pitchFamily="18" charset="0"/>
            </a:endParaRPr>
          </a:p>
          <a:p>
            <a:endParaRPr lang="en-US" alt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247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9144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chemeClr val="bg1"/>
                </a:solidFill>
              </a:rPr>
              <a:t>PRIA-Fee for Service</a:t>
            </a:r>
          </a:p>
        </p:txBody>
      </p:sp>
      <p:graphicFrame>
        <p:nvGraphicFramePr>
          <p:cNvPr id="10" name="Table 9"/>
          <p:cNvGraphicFramePr>
            <a:graphicFrameLocks noGrp="1"/>
          </p:cNvGraphicFramePr>
          <p:nvPr>
            <p:extLst>
              <p:ext uri="{D42A27DB-BD31-4B8C-83A1-F6EECF244321}">
                <p14:modId xmlns:p14="http://schemas.microsoft.com/office/powerpoint/2010/main" val="4169221591"/>
              </p:ext>
            </p:extLst>
          </p:nvPr>
        </p:nvGraphicFramePr>
        <p:xfrm>
          <a:off x="533400" y="2209800"/>
          <a:ext cx="5181600" cy="4164012"/>
        </p:xfrm>
        <a:graphic>
          <a:graphicData uri="http://schemas.openxmlformats.org/drawingml/2006/table">
            <a:tbl>
              <a:tblPr firstRow="1" firstCol="1" bandRow="1"/>
              <a:tblGrid>
                <a:gridCol w="2590800">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tblGrid>
              <a:tr h="489884">
                <a:tc>
                  <a:txBody>
                    <a:bodyPr/>
                    <a:lstStyle/>
                    <a:p>
                      <a:pPr marL="0" marR="0">
                        <a:lnSpc>
                          <a:spcPct val="115000"/>
                        </a:lnSpc>
                        <a:spcBef>
                          <a:spcPts val="0"/>
                        </a:spcBef>
                        <a:spcAft>
                          <a:spcPts val="0"/>
                        </a:spcAft>
                      </a:pPr>
                      <a:r>
                        <a:rPr lang="en-US" sz="1100" dirty="0">
                          <a:effectLst/>
                          <a:latin typeface="Calibri"/>
                          <a:ea typeface="Calibri"/>
                          <a:cs typeface="Times New Roman"/>
                        </a:rPr>
                        <a:t> </a:t>
                      </a:r>
                      <a:r>
                        <a:rPr lang="en-US" sz="2400" dirty="0" err="1" smtClean="0">
                          <a:effectLst/>
                          <a:latin typeface="Calibri"/>
                          <a:ea typeface="Calibri"/>
                          <a:cs typeface="Times New Roman"/>
                        </a:rPr>
                        <a:t>Biopesticide</a:t>
                      </a:r>
                      <a:r>
                        <a:rPr lang="en-US" sz="2400" dirty="0" smtClean="0">
                          <a:effectLst/>
                          <a:latin typeface="Calibri"/>
                          <a:ea typeface="Calibri"/>
                          <a:cs typeface="Times New Roman"/>
                        </a:rPr>
                        <a:t> type</a:t>
                      </a:r>
                      <a:endParaRPr lang="en-US" sz="2400" dirty="0">
                        <a:effectLst/>
                        <a:latin typeface="Calibri"/>
                        <a:ea typeface="Calibri"/>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Calibri"/>
                          <a:ea typeface="Calibri"/>
                          <a:cs typeface="Times New Roman"/>
                        </a:rPr>
                        <a:t>PRIA </a:t>
                      </a:r>
                      <a:r>
                        <a:rPr lang="en-US" sz="2400" dirty="0" smtClean="0">
                          <a:effectLst/>
                          <a:latin typeface="Calibri"/>
                          <a:ea typeface="Calibri"/>
                          <a:cs typeface="Times New Roman"/>
                        </a:rPr>
                        <a:t>3 June 2012</a:t>
                      </a:r>
                      <a:endParaRPr lang="en-US" sz="2400" dirty="0">
                        <a:effectLst/>
                        <a:latin typeface="Calibri"/>
                        <a:ea typeface="Calibri"/>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32946">
                <a:tc>
                  <a:txBody>
                    <a:bodyPr/>
                    <a:lstStyle/>
                    <a:p>
                      <a:pPr marL="0" marR="0">
                        <a:lnSpc>
                          <a:spcPct val="115000"/>
                        </a:lnSpc>
                        <a:spcBef>
                          <a:spcPts val="0"/>
                        </a:spcBef>
                        <a:spcAft>
                          <a:spcPts val="0"/>
                        </a:spcAft>
                      </a:pPr>
                      <a:r>
                        <a:rPr lang="en-US" sz="2000" dirty="0">
                          <a:effectLst/>
                          <a:latin typeface="Calibri"/>
                          <a:ea typeface="Calibri"/>
                          <a:cs typeface="Times New Roman"/>
                        </a:rPr>
                        <a:t>Biochemical, </a:t>
                      </a:r>
                      <a:r>
                        <a:rPr lang="en-US" sz="2000" dirty="0" err="1">
                          <a:effectLst/>
                          <a:latin typeface="Calibri"/>
                          <a:ea typeface="Calibri"/>
                          <a:cs typeface="Times New Roman"/>
                        </a:rPr>
                        <a:t>MicrobialProduct</a:t>
                      </a:r>
                      <a:r>
                        <a:rPr lang="en-US" sz="2000" dirty="0">
                          <a:effectLst/>
                          <a:latin typeface="Calibri"/>
                          <a:ea typeface="Calibri"/>
                          <a:cs typeface="Times New Roman"/>
                        </a:rPr>
                        <a:t> New AI, Food Use, Tolerance Exemption</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latin typeface="Calibri"/>
                          <a:ea typeface="Calibri"/>
                          <a:cs typeface="Times New Roman"/>
                        </a:rPr>
                        <a:t>18</a:t>
                      </a:r>
                      <a:r>
                        <a:rPr lang="en-US" sz="2000" dirty="0" smtClean="0">
                          <a:effectLst/>
                          <a:latin typeface="Calibri"/>
                          <a:ea typeface="Calibri"/>
                          <a:cs typeface="Times New Roman"/>
                        </a:rPr>
                        <a:t> </a:t>
                      </a:r>
                      <a:r>
                        <a:rPr lang="en-US" sz="2000" dirty="0">
                          <a:effectLst/>
                          <a:latin typeface="Calibri"/>
                          <a:ea typeface="Calibri"/>
                          <a:cs typeface="Times New Roman"/>
                        </a:rPr>
                        <a:t>month review</a:t>
                      </a:r>
                    </a:p>
                    <a:p>
                      <a:pPr marL="0" marR="0">
                        <a:lnSpc>
                          <a:spcPct val="115000"/>
                        </a:lnSpc>
                        <a:spcBef>
                          <a:spcPts val="0"/>
                        </a:spcBef>
                        <a:spcAft>
                          <a:spcPts val="0"/>
                        </a:spcAft>
                      </a:pPr>
                      <a:r>
                        <a:rPr lang="en-US" sz="2000" dirty="0">
                          <a:effectLst/>
                          <a:latin typeface="Calibri"/>
                          <a:ea typeface="Calibri"/>
                          <a:cs typeface="Times New Roman"/>
                        </a:rPr>
                        <a:t>$28,942</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24709">
                <a:tc>
                  <a:txBody>
                    <a:bodyPr/>
                    <a:lstStyle/>
                    <a:p>
                      <a:pPr marL="0" marR="0">
                        <a:lnSpc>
                          <a:spcPct val="115000"/>
                        </a:lnSpc>
                        <a:spcBef>
                          <a:spcPts val="0"/>
                        </a:spcBef>
                        <a:spcAft>
                          <a:spcPts val="0"/>
                        </a:spcAft>
                      </a:pPr>
                      <a:r>
                        <a:rPr lang="en-US" sz="2000" dirty="0">
                          <a:effectLst/>
                          <a:latin typeface="Calibri"/>
                          <a:ea typeface="Calibri"/>
                          <a:cs typeface="Times New Roman"/>
                        </a:rPr>
                        <a:t>Straight Chain </a:t>
                      </a:r>
                      <a:r>
                        <a:rPr lang="en-US" sz="2000" dirty="0" err="1">
                          <a:effectLst/>
                          <a:latin typeface="Calibri"/>
                          <a:ea typeface="Calibri"/>
                          <a:cs typeface="Times New Roman"/>
                        </a:rPr>
                        <a:t>Lepidopteran</a:t>
                      </a:r>
                      <a:r>
                        <a:rPr lang="en-US" sz="2000" dirty="0">
                          <a:effectLst/>
                          <a:latin typeface="Calibri"/>
                          <a:ea typeface="Calibri"/>
                          <a:cs typeface="Times New Roman"/>
                        </a:rPr>
                        <a:t> Pheromones</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effectLst/>
                          <a:latin typeface="Calibri"/>
                          <a:ea typeface="Calibri"/>
                          <a:cs typeface="Times New Roman"/>
                        </a:rPr>
                        <a:t>7</a:t>
                      </a:r>
                      <a:r>
                        <a:rPr lang="en-US" sz="2000">
                          <a:effectLst/>
                          <a:latin typeface="Calibri"/>
                          <a:ea typeface="Calibri"/>
                          <a:cs typeface="Times New Roman"/>
                        </a:rPr>
                        <a:t> month review</a:t>
                      </a:r>
                    </a:p>
                    <a:p>
                      <a:pPr marL="0" marR="0">
                        <a:lnSpc>
                          <a:spcPct val="115000"/>
                        </a:lnSpc>
                        <a:spcBef>
                          <a:spcPts val="0"/>
                        </a:spcBef>
                        <a:spcAft>
                          <a:spcPts val="0"/>
                        </a:spcAft>
                      </a:pPr>
                      <a:r>
                        <a:rPr lang="en-US" sz="2000">
                          <a:effectLst/>
                          <a:latin typeface="Calibri"/>
                          <a:ea typeface="Calibri"/>
                          <a:cs typeface="Times New Roman"/>
                        </a:rPr>
                        <a:t>$2,316</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16473">
                <a:tc>
                  <a:txBody>
                    <a:bodyPr/>
                    <a:lstStyle/>
                    <a:p>
                      <a:pPr marL="0" marR="0">
                        <a:lnSpc>
                          <a:spcPct val="115000"/>
                        </a:lnSpc>
                        <a:spcBef>
                          <a:spcPts val="0"/>
                        </a:spcBef>
                        <a:spcAft>
                          <a:spcPts val="0"/>
                        </a:spcAft>
                      </a:pPr>
                      <a:r>
                        <a:rPr lang="en-US" sz="2000" dirty="0">
                          <a:effectLst/>
                          <a:latin typeface="Calibri"/>
                          <a:ea typeface="Calibri"/>
                          <a:cs typeface="Times New Roman"/>
                        </a:rPr>
                        <a:t>Plant Incorporated Protectant</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libri"/>
                          <a:ea typeface="Calibri"/>
                          <a:cs typeface="Times New Roman"/>
                        </a:rPr>
                        <a:t>15 month</a:t>
                      </a:r>
                    </a:p>
                    <a:p>
                      <a:pPr marL="0" marR="0">
                        <a:lnSpc>
                          <a:spcPct val="115000"/>
                        </a:lnSpc>
                        <a:spcBef>
                          <a:spcPts val="0"/>
                        </a:spcBef>
                        <a:spcAft>
                          <a:spcPts val="0"/>
                        </a:spcAft>
                      </a:pPr>
                      <a:r>
                        <a:rPr lang="en-US" sz="2000" dirty="0">
                          <a:effectLst/>
                          <a:latin typeface="Calibri"/>
                          <a:ea typeface="Calibri"/>
                          <a:cs typeface="Times New Roman"/>
                        </a:rPr>
                        <a:t>$289,407</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5380" name="Rectangle 2"/>
          <p:cNvSpPr>
            <a:spLocks noChangeArrowheads="1"/>
          </p:cNvSpPr>
          <p:nvPr/>
        </p:nvSpPr>
        <p:spPr bwMode="auto">
          <a:xfrm>
            <a:off x="-685800" y="1720076"/>
            <a:ext cx="53943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Calibri" panose="020F0502020204030204" pitchFamily="34" charset="0"/>
                <a:ea typeface="Calibri" panose="020F0502020204030204" pitchFamily="34" charset="0"/>
                <a:cs typeface="Times New Roman" panose="02020603050405020304" pitchFamily="18" charset="0"/>
              </a:rPr>
              <a:t>                   </a:t>
            </a:r>
            <a:r>
              <a:rPr lang="en-US" altLang="en-US" sz="2000" b="1" dirty="0">
                <a:latin typeface="Calibri" panose="020F0502020204030204" pitchFamily="34" charset="0"/>
                <a:ea typeface="Calibri" panose="020F0502020204030204" pitchFamily="34" charset="0"/>
                <a:cs typeface="Times New Roman" panose="02020603050405020304" pitchFamily="18" charset="0"/>
              </a:rPr>
              <a:t>P</a:t>
            </a:r>
            <a:r>
              <a:rPr lang="en-US" altLang="en-US" sz="2000" dirty="0">
                <a:latin typeface="Calibri" panose="020F0502020204030204" pitchFamily="34" charset="0"/>
                <a:ea typeface="Calibri" panose="020F0502020204030204" pitchFamily="34" charset="0"/>
                <a:cs typeface="Times New Roman" panose="02020603050405020304" pitchFamily="18" charset="0"/>
              </a:rPr>
              <a:t>esticide </a:t>
            </a:r>
            <a:r>
              <a:rPr lang="en-US" altLang="en-US" sz="2000" b="1" dirty="0">
                <a:latin typeface="Calibri" panose="020F0502020204030204" pitchFamily="34" charset="0"/>
                <a:ea typeface="Calibri" panose="020F0502020204030204" pitchFamily="34" charset="0"/>
                <a:cs typeface="Times New Roman" panose="02020603050405020304" pitchFamily="18" charset="0"/>
              </a:rPr>
              <a:t>R</a:t>
            </a:r>
            <a:r>
              <a:rPr lang="en-US" altLang="en-US" sz="2000" dirty="0">
                <a:latin typeface="Calibri" panose="020F0502020204030204" pitchFamily="34" charset="0"/>
                <a:ea typeface="Calibri" panose="020F0502020204030204" pitchFamily="34" charset="0"/>
                <a:cs typeface="Times New Roman" panose="02020603050405020304" pitchFamily="18" charset="0"/>
              </a:rPr>
              <a:t>egistration </a:t>
            </a:r>
            <a:r>
              <a:rPr lang="en-US" altLang="en-US" sz="2000" b="1" dirty="0">
                <a:latin typeface="Calibri" panose="020F0502020204030204" pitchFamily="34" charset="0"/>
                <a:ea typeface="Calibri" panose="020F0502020204030204" pitchFamily="34" charset="0"/>
                <a:cs typeface="Times New Roman" panose="02020603050405020304" pitchFamily="18" charset="0"/>
              </a:rPr>
              <a:t>I</a:t>
            </a:r>
            <a:r>
              <a:rPr lang="en-US" altLang="en-US" sz="2000" dirty="0">
                <a:latin typeface="Calibri" panose="020F0502020204030204" pitchFamily="34" charset="0"/>
                <a:ea typeface="Calibri" panose="020F0502020204030204" pitchFamily="34" charset="0"/>
                <a:cs typeface="Times New Roman" panose="02020603050405020304" pitchFamily="18" charset="0"/>
              </a:rPr>
              <a:t>mprovement </a:t>
            </a:r>
            <a:r>
              <a:rPr lang="en-US" altLang="en-US" sz="2000" b="1" dirty="0">
                <a:latin typeface="Calibri" panose="020F0502020204030204" pitchFamily="34" charset="0"/>
                <a:ea typeface="Calibri" panose="020F0502020204030204" pitchFamily="34" charset="0"/>
                <a:cs typeface="Times New Roman" panose="02020603050405020304" pitchFamily="18" charset="0"/>
              </a:rPr>
              <a:t>A</a:t>
            </a:r>
            <a:r>
              <a:rPr lang="en-US" altLang="en-US" sz="2000" dirty="0">
                <a:latin typeface="Calibri" panose="020F0502020204030204" pitchFamily="34" charset="0"/>
                <a:ea typeface="Calibri" panose="020F0502020204030204" pitchFamily="34" charset="0"/>
                <a:cs typeface="Times New Roman" panose="02020603050405020304" pitchFamily="18" charset="0"/>
              </a:rPr>
              <a:t>ct</a:t>
            </a:r>
            <a:endParaRPr lang="en-US" altLang="en-US" sz="2000" dirty="0">
              <a:ea typeface="Calibri" panose="020F0502020204030204" pitchFamily="34" charset="0"/>
              <a:cs typeface="Times New Roman" panose="02020603050405020304" pitchFamily="18" charset="0"/>
            </a:endParaRPr>
          </a:p>
          <a:p>
            <a:endParaRPr lang="en-US" altLang="en-US" dirty="0">
              <a:ea typeface="Calibri" panose="020F0502020204030204" pitchFamily="34" charset="0"/>
              <a:cs typeface="Times New Roman" panose="02020603050405020304" pitchFamily="18" charset="0"/>
            </a:endParaRPr>
          </a:p>
        </p:txBody>
      </p:sp>
      <p:sp>
        <p:nvSpPr>
          <p:cNvPr id="15381" name="TextBox 11"/>
          <p:cNvSpPr txBox="1">
            <a:spLocks noChangeArrowheads="1"/>
          </p:cNvSpPr>
          <p:nvPr/>
        </p:nvSpPr>
        <p:spPr bwMode="auto">
          <a:xfrm rot="-2089017">
            <a:off x="1403888" y="3902262"/>
            <a:ext cx="3810000" cy="585788"/>
          </a:xfrm>
          <a:prstGeom prst="rect">
            <a:avLst/>
          </a:prstGeom>
          <a:solidFill>
            <a:schemeClr val="bg1"/>
          </a:solidFill>
          <a:ln w="38100">
            <a:solidFill>
              <a:srgbClr val="FF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solidFill>
                  <a:srgbClr val="FF0000"/>
                </a:solidFill>
              </a:rPr>
              <a:t>IR-4 Fee exemption</a:t>
            </a:r>
          </a:p>
        </p:txBody>
      </p:sp>
    </p:spTree>
    <p:extLst>
      <p:ext uri="{BB962C8B-B14F-4D97-AF65-F5344CB8AC3E}">
        <p14:creationId xmlns:p14="http://schemas.microsoft.com/office/powerpoint/2010/main" val="2405105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762000"/>
            <a:ext cx="6400800" cy="646331"/>
          </a:xfrm>
          <a:prstGeom prst="rect">
            <a:avLst/>
          </a:prstGeom>
          <a:noFill/>
        </p:spPr>
        <p:txBody>
          <a:bodyPr wrap="square" rtlCol="0">
            <a:spAutoFit/>
          </a:bodyPr>
          <a:lstStyle/>
          <a:p>
            <a:r>
              <a:rPr lang="en-US" sz="3600" dirty="0" smtClean="0">
                <a:solidFill>
                  <a:schemeClr val="bg1"/>
                </a:solidFill>
              </a:rPr>
              <a:t>How do we help abroad?</a:t>
            </a:r>
            <a:endParaRPr lang="en-US" sz="3600" dirty="0">
              <a:solidFill>
                <a:schemeClr val="bg1"/>
              </a:solidFill>
            </a:endParaRPr>
          </a:p>
        </p:txBody>
      </p:sp>
      <p:sp>
        <p:nvSpPr>
          <p:cNvPr id="3" name="TextBox 2"/>
          <p:cNvSpPr txBox="1"/>
          <p:nvPr/>
        </p:nvSpPr>
        <p:spPr>
          <a:xfrm>
            <a:off x="278674" y="2743200"/>
            <a:ext cx="6438900" cy="3970318"/>
          </a:xfrm>
          <a:prstGeom prst="rect">
            <a:avLst/>
          </a:prstGeom>
          <a:noFill/>
        </p:spPr>
        <p:txBody>
          <a:bodyPr wrap="square" rtlCol="0">
            <a:spAutoFit/>
          </a:bodyPr>
          <a:lstStyle/>
          <a:p>
            <a:r>
              <a:rPr lang="en-US" sz="2800" dirty="0" smtClean="0"/>
              <a:t>Microorganisms- Fungi, Bacteria, Viruses</a:t>
            </a:r>
          </a:p>
          <a:p>
            <a:endParaRPr lang="en-US" sz="2800" dirty="0"/>
          </a:p>
          <a:p>
            <a:r>
              <a:rPr lang="en-US" sz="2800" dirty="0" err="1" smtClean="0"/>
              <a:t>Biochemicals</a:t>
            </a:r>
            <a:r>
              <a:rPr lang="en-US" sz="2800" dirty="0" smtClean="0"/>
              <a:t>- Plant extracts, minerals, pheromones</a:t>
            </a:r>
          </a:p>
          <a:p>
            <a:endParaRPr lang="en-US" sz="2800" dirty="0"/>
          </a:p>
          <a:p>
            <a:r>
              <a:rPr lang="en-US" sz="2800" dirty="0" smtClean="0"/>
              <a:t>Biotechnology- BT crops, modified plants, microorganisms, insects, RNAi, etc.</a:t>
            </a:r>
            <a:endParaRPr lang="en-US" sz="2800" dirty="0"/>
          </a:p>
        </p:txBody>
      </p:sp>
      <p:sp>
        <p:nvSpPr>
          <p:cNvPr id="4" name="TextBox 3"/>
          <p:cNvSpPr txBox="1"/>
          <p:nvPr/>
        </p:nvSpPr>
        <p:spPr>
          <a:xfrm>
            <a:off x="296091" y="1655713"/>
            <a:ext cx="7315200" cy="954107"/>
          </a:xfrm>
          <a:prstGeom prst="rect">
            <a:avLst/>
          </a:prstGeom>
          <a:noFill/>
        </p:spPr>
        <p:txBody>
          <a:bodyPr wrap="square" rtlCol="0">
            <a:spAutoFit/>
          </a:bodyPr>
          <a:lstStyle/>
          <a:p>
            <a:r>
              <a:rPr lang="en-US" sz="2800" b="1" dirty="0" smtClean="0"/>
              <a:t>Bringing new </a:t>
            </a:r>
            <a:r>
              <a:rPr lang="en-US" sz="2800" b="1" dirty="0" err="1" smtClean="0"/>
              <a:t>biopesticide</a:t>
            </a:r>
            <a:r>
              <a:rPr lang="en-US" sz="2800" b="1" dirty="0" smtClean="0"/>
              <a:t> technologies to U.S. growers:</a:t>
            </a:r>
            <a:endParaRPr lang="en-US" sz="2800" b="1" dirty="0"/>
          </a:p>
        </p:txBody>
      </p:sp>
      <p:pic>
        <p:nvPicPr>
          <p:cNvPr id="3074" name="Picture 2" descr="Image result for biopesticide"/>
          <p:cNvPicPr>
            <a:picLocks noChangeAspect="1" noChangeArrowheads="1"/>
          </p:cNvPicPr>
          <p:nvPr/>
        </p:nvPicPr>
        <p:blipFill rotWithShape="1">
          <a:blip r:embed="rId3">
            <a:extLst>
              <a:ext uri="{28A0092B-C50C-407E-A947-70E740481C1C}">
                <a14:useLocalDpi xmlns:a14="http://schemas.microsoft.com/office/drawing/2010/main" val="0"/>
              </a:ext>
            </a:extLst>
          </a:blip>
          <a:srcRect l="6400" t="5636" r="7200" b="11164"/>
          <a:stretch/>
        </p:blipFill>
        <p:spPr bwMode="auto">
          <a:xfrm>
            <a:off x="6587319" y="4202102"/>
            <a:ext cx="2590800" cy="265589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70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14400" y="6858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kern="0" dirty="0" smtClean="0">
                <a:solidFill>
                  <a:schemeClr val="bg1"/>
                </a:solidFill>
              </a:rPr>
              <a:t>Case Studies</a:t>
            </a:r>
          </a:p>
        </p:txBody>
      </p:sp>
      <p:pic>
        <p:nvPicPr>
          <p:cNvPr id="1032" name="Picture 8" descr="Research shows biopesticides expanding rapid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3561" y="4572000"/>
            <a:ext cx="3280439" cy="2099481"/>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pic>
        <p:nvPicPr>
          <p:cNvPr id="1040" name="Picture 16" descr="Image result for case studies fold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86" y="1838058"/>
            <a:ext cx="5587998"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331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Placeholder 3"/>
          <p:cNvPicPr>
            <a:picLocks noGrp="1" noChangeAspect="1"/>
          </p:cNvPicPr>
          <p:nvPr>
            <p:ph type="chart" idx="1"/>
          </p:nvPr>
        </p:nvPicPr>
        <p:blipFill>
          <a:blip r:embed="rId3">
            <a:extLst>
              <a:ext uri="{28A0092B-C50C-407E-A947-70E740481C1C}">
                <a14:useLocalDpi xmlns:a14="http://schemas.microsoft.com/office/drawing/2010/main" val="0"/>
              </a:ext>
            </a:extLst>
          </a:blip>
          <a:stretch>
            <a:fillRect/>
          </a:stretch>
        </p:blipFill>
        <p:spPr>
          <a:xfrm>
            <a:off x="6498336" y="4876800"/>
            <a:ext cx="2645664" cy="1981200"/>
          </a:xfrm>
        </p:spPr>
      </p:pic>
      <p:sp>
        <p:nvSpPr>
          <p:cNvPr id="5" name="TextBox 4"/>
          <p:cNvSpPr txBox="1"/>
          <p:nvPr/>
        </p:nvSpPr>
        <p:spPr>
          <a:xfrm>
            <a:off x="2189018" y="838199"/>
            <a:ext cx="7620000" cy="800219"/>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Giant knotweed extract- Disease management</a:t>
            </a:r>
          </a:p>
          <a:p>
            <a:endParaRPr lang="en-US" dirty="0"/>
          </a:p>
        </p:txBody>
      </p:sp>
      <p:sp>
        <p:nvSpPr>
          <p:cNvPr id="2" name="Flowchart: Process 1"/>
          <p:cNvSpPr/>
          <p:nvPr/>
        </p:nvSpPr>
        <p:spPr>
          <a:xfrm>
            <a:off x="202073" y="1889526"/>
            <a:ext cx="1981200" cy="9144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a.i</a:t>
            </a:r>
            <a:r>
              <a:rPr lang="en-US" dirty="0" smtClean="0">
                <a:solidFill>
                  <a:srgbClr val="FF0000"/>
                </a:solidFill>
              </a:rPr>
              <a:t>.: </a:t>
            </a:r>
            <a:r>
              <a:rPr lang="en-US" i="1" dirty="0" err="1" smtClean="0">
                <a:solidFill>
                  <a:srgbClr val="FF0000"/>
                </a:solidFill>
              </a:rPr>
              <a:t>Reynoutria</a:t>
            </a:r>
            <a:r>
              <a:rPr lang="en-US" i="1" dirty="0">
                <a:solidFill>
                  <a:srgbClr val="FF0000"/>
                </a:solidFill>
              </a:rPr>
              <a:t> </a:t>
            </a:r>
            <a:r>
              <a:rPr lang="en-US" i="1" dirty="0" err="1">
                <a:solidFill>
                  <a:srgbClr val="FF0000"/>
                </a:solidFill>
              </a:rPr>
              <a:t>sachalinensis</a:t>
            </a:r>
            <a:r>
              <a:rPr lang="en-US" i="1" dirty="0">
                <a:solidFill>
                  <a:srgbClr val="FF0000"/>
                </a:solidFill>
              </a:rPr>
              <a:t>  </a:t>
            </a:r>
          </a:p>
        </p:txBody>
      </p:sp>
      <p:sp>
        <p:nvSpPr>
          <p:cNvPr id="3" name="Flowchart: Process 2"/>
          <p:cNvSpPr/>
          <p:nvPr/>
        </p:nvSpPr>
        <p:spPr>
          <a:xfrm>
            <a:off x="2732785" y="1752676"/>
            <a:ext cx="25146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Fungicide activity discovered in Darmstadt Germany</a:t>
            </a:r>
            <a:endParaRPr lang="en-US" b="1" dirty="0">
              <a:solidFill>
                <a:schemeClr val="tx1"/>
              </a:solidFill>
            </a:endParaRPr>
          </a:p>
        </p:txBody>
      </p:sp>
      <p:sp>
        <p:nvSpPr>
          <p:cNvPr id="6" name="Flowchart: Process 5"/>
          <p:cNvSpPr/>
          <p:nvPr/>
        </p:nvSpPr>
        <p:spPr>
          <a:xfrm>
            <a:off x="5814701" y="1753142"/>
            <a:ext cx="2362200" cy="9906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Registered in US by IR-4 for </a:t>
            </a:r>
            <a:r>
              <a:rPr lang="en-US" dirty="0" smtClean="0">
                <a:solidFill>
                  <a:srgbClr val="0070C0"/>
                </a:solidFill>
              </a:rPr>
              <a:t>former BASF scientist (KHH)</a:t>
            </a:r>
            <a:endParaRPr lang="en-US" dirty="0">
              <a:solidFill>
                <a:srgbClr val="0070C0"/>
              </a:solidFill>
            </a:endParaRPr>
          </a:p>
        </p:txBody>
      </p:sp>
      <p:sp>
        <p:nvSpPr>
          <p:cNvPr id="7" name="Flowchart: Process 6"/>
          <p:cNvSpPr/>
          <p:nvPr/>
        </p:nvSpPr>
        <p:spPr>
          <a:xfrm>
            <a:off x="542162" y="4114364"/>
            <a:ext cx="2362200" cy="11430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KHH Sold rights to </a:t>
            </a:r>
            <a:r>
              <a:rPr lang="en-US" dirty="0" smtClean="0">
                <a:solidFill>
                  <a:srgbClr val="0070C0"/>
                </a:solidFill>
              </a:rPr>
              <a:t>Marrone</a:t>
            </a:r>
            <a:r>
              <a:rPr lang="en-US" dirty="0" smtClean="0">
                <a:solidFill>
                  <a:srgbClr val="FF0000"/>
                </a:solidFill>
              </a:rPr>
              <a:t> </a:t>
            </a:r>
            <a:r>
              <a:rPr lang="en-US" dirty="0" err="1" smtClean="0">
                <a:solidFill>
                  <a:srgbClr val="0070C0"/>
                </a:solidFill>
              </a:rPr>
              <a:t>BioInnovation</a:t>
            </a:r>
            <a:r>
              <a:rPr lang="en-US" dirty="0" err="1" smtClean="0"/>
              <a:t>s</a:t>
            </a:r>
            <a:endParaRPr lang="en-US" dirty="0"/>
          </a:p>
        </p:txBody>
      </p:sp>
      <p:sp>
        <p:nvSpPr>
          <p:cNvPr id="8" name="Flowchart: Process 7"/>
          <p:cNvSpPr/>
          <p:nvPr/>
        </p:nvSpPr>
        <p:spPr>
          <a:xfrm>
            <a:off x="3544269" y="4685864"/>
            <a:ext cx="2667000" cy="111812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International distribution rights BASF</a:t>
            </a:r>
            <a:endParaRPr lang="en-US" b="1" dirty="0">
              <a:solidFill>
                <a:schemeClr val="tx1"/>
              </a:solidFill>
            </a:endParaRPr>
          </a:p>
        </p:txBody>
      </p:sp>
      <p:pic>
        <p:nvPicPr>
          <p:cNvPr id="20482" name="Picture 2" descr="http://www.worldatlas.com/webimage/flags/countrys/zzzflags/jpl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961" y="2915643"/>
            <a:ext cx="1371600" cy="91642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worldatlas.com/webimage/flags/countrys/zzzflags/del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4285" y="2907165"/>
            <a:ext cx="1371600" cy="8470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worldatlas.com/webimage/flags/countrys/zzzflags/del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3700" y="2908614"/>
            <a:ext cx="1371600" cy="8470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worldatlas.com/webimage/flags/countrys/zzzflags/del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969" y="5892531"/>
            <a:ext cx="1371600" cy="84708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worldatlas.com/webimage/flags/usflag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4403" y="3273599"/>
            <a:ext cx="1390650" cy="8203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worldatlas.com/webimage/flags/usflag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443" y="5545362"/>
            <a:ext cx="1390650" cy="820327"/>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p:cNvSpPr/>
          <p:nvPr/>
        </p:nvSpPr>
        <p:spPr>
          <a:xfrm>
            <a:off x="2218562" y="3144109"/>
            <a:ext cx="685800" cy="381000"/>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879382" y="3190936"/>
            <a:ext cx="685800" cy="381000"/>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035684">
            <a:off x="3022360" y="4107155"/>
            <a:ext cx="2542930" cy="268233"/>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732785" y="5979255"/>
            <a:ext cx="685800" cy="381000"/>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12085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810" y="-76199"/>
            <a:ext cx="9245599" cy="6934199"/>
          </a:xfrm>
        </p:spPr>
      </p:pic>
      <p:sp>
        <p:nvSpPr>
          <p:cNvPr id="6" name="TextBox 5"/>
          <p:cNvSpPr txBox="1"/>
          <p:nvPr/>
        </p:nvSpPr>
        <p:spPr>
          <a:xfrm>
            <a:off x="5799746" y="5527357"/>
            <a:ext cx="3344254" cy="984885"/>
          </a:xfrm>
          <a:prstGeom prst="rect">
            <a:avLst/>
          </a:prstGeom>
          <a:solidFill>
            <a:schemeClr val="bg1">
              <a:lumMod val="95000"/>
            </a:schemeClr>
          </a:solidFill>
        </p:spPr>
        <p:txBody>
          <a:bodyPr wrap="square" rtlCol="0">
            <a:spAutoFit/>
          </a:bodyPr>
          <a:lstStyle/>
          <a:p>
            <a:r>
              <a:rPr lang="en-US" sz="2000" dirty="0" smtClean="0"/>
              <a:t>For management of </a:t>
            </a:r>
          </a:p>
          <a:p>
            <a:r>
              <a:rPr lang="en-US" sz="2000" dirty="0" smtClean="0"/>
              <a:t>Dutch Elm disease</a:t>
            </a:r>
          </a:p>
          <a:p>
            <a:endParaRPr lang="en-US" dirty="0"/>
          </a:p>
        </p:txBody>
      </p:sp>
      <p:pic>
        <p:nvPicPr>
          <p:cNvPr id="21506" name="Picture 2" descr="http://www.worldatlas.com/webimage/flags/countrys/zzzflags/nllar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381001"/>
            <a:ext cx="2288566"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0647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7848600" cy="4495800"/>
          </a:xfrm>
        </p:spPr>
        <p:txBody>
          <a:bodyPr/>
          <a:lstStyle/>
          <a:p>
            <a:r>
              <a:rPr lang="en-US" dirty="0" smtClean="0"/>
              <a:t>For </a:t>
            </a:r>
            <a:r>
              <a:rPr lang="en-US" dirty="0" err="1" smtClean="0"/>
              <a:t>Pepino</a:t>
            </a:r>
            <a:r>
              <a:rPr lang="en-US" dirty="0" smtClean="0"/>
              <a:t> </a:t>
            </a:r>
            <a:r>
              <a:rPr lang="en-US" dirty="0"/>
              <a:t>Mosaic Virus on tomato</a:t>
            </a:r>
          </a:p>
          <a:p>
            <a:r>
              <a:rPr lang="en-US" dirty="0" smtClean="0"/>
              <a:t>2015: </a:t>
            </a:r>
            <a:r>
              <a:rPr lang="en-US" dirty="0"/>
              <a:t>120-days emergency </a:t>
            </a:r>
            <a:r>
              <a:rPr lang="en-US" dirty="0" smtClean="0"/>
              <a:t>authorization</a:t>
            </a:r>
          </a:p>
          <a:p>
            <a:r>
              <a:rPr lang="en-US" dirty="0" smtClean="0"/>
              <a:t>Now authorized for use in several European nations</a:t>
            </a:r>
          </a:p>
          <a:p>
            <a:pPr marL="0" indent="0">
              <a:buNone/>
            </a:pPr>
            <a:endParaRPr lang="en-US" dirty="0" smtClean="0"/>
          </a:p>
        </p:txBody>
      </p:sp>
      <p:sp>
        <p:nvSpPr>
          <p:cNvPr id="4" name="Title 1"/>
          <p:cNvSpPr>
            <a:spLocks noGrp="1"/>
          </p:cNvSpPr>
          <p:nvPr>
            <p:ph type="title"/>
          </p:nvPr>
        </p:nvSpPr>
        <p:spPr/>
        <p:txBody>
          <a:bodyPr/>
          <a:lstStyle/>
          <a:p>
            <a:r>
              <a:rPr lang="en-US" sz="4000" dirty="0" smtClean="0">
                <a:solidFill>
                  <a:schemeClr val="bg1"/>
                </a:solidFill>
              </a:rPr>
              <a:t>PMV-01</a:t>
            </a:r>
            <a:endParaRPr lang="en-US" sz="4000" dirty="0">
              <a:solidFill>
                <a:schemeClr val="bg1"/>
              </a:solidFill>
            </a:endParaRPr>
          </a:p>
        </p:txBody>
      </p:sp>
      <p:pic>
        <p:nvPicPr>
          <p:cNvPr id="5" name="Picture 4"/>
          <p:cNvPicPr>
            <a:picLocks noChangeAspect="1"/>
          </p:cNvPicPr>
          <p:nvPr/>
        </p:nvPicPr>
        <p:blipFill>
          <a:blip r:embed="rId3"/>
          <a:stretch>
            <a:fillRect/>
          </a:stretch>
        </p:blipFill>
        <p:spPr>
          <a:xfrm>
            <a:off x="5638800" y="4590722"/>
            <a:ext cx="3505200" cy="2283103"/>
          </a:xfrm>
          <a:prstGeom prst="rect">
            <a:avLst/>
          </a:prstGeom>
        </p:spPr>
      </p:pic>
      <p:pic>
        <p:nvPicPr>
          <p:cNvPr id="3074" name="Picture 2"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0228" y="2867727"/>
            <a:ext cx="816412" cy="5551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5802709" y="2867727"/>
            <a:ext cx="925290" cy="55517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swiss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399" y="2867727"/>
            <a:ext cx="832761" cy="5551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0" y="4602480"/>
            <a:ext cx="4038600" cy="2286000"/>
          </a:xfrm>
          <a:prstGeom prst="rect">
            <a:avLst/>
          </a:prstGeom>
        </p:spPr>
      </p:pic>
      <p:sp>
        <p:nvSpPr>
          <p:cNvPr id="8" name="TextBox 7"/>
          <p:cNvSpPr txBox="1"/>
          <p:nvPr/>
        </p:nvSpPr>
        <p:spPr>
          <a:xfrm>
            <a:off x="1415606" y="6540137"/>
            <a:ext cx="2646943" cy="369332"/>
          </a:xfrm>
          <a:prstGeom prst="rect">
            <a:avLst/>
          </a:prstGeom>
          <a:noFill/>
        </p:spPr>
        <p:txBody>
          <a:bodyPr wrap="none" rtlCol="0">
            <a:spAutoFit/>
          </a:bodyPr>
          <a:lstStyle/>
          <a:p>
            <a:r>
              <a:rPr lang="en-US" dirty="0"/>
              <a:t>http://www.pmv-01.com/</a:t>
            </a:r>
          </a:p>
        </p:txBody>
      </p:sp>
    </p:spTree>
    <p:extLst>
      <p:ext uri="{BB962C8B-B14F-4D97-AF65-F5344CB8AC3E}">
        <p14:creationId xmlns:p14="http://schemas.microsoft.com/office/powerpoint/2010/main" val="2554602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09800" y="847449"/>
            <a:ext cx="6629400" cy="685800"/>
          </a:xfrm>
        </p:spPr>
        <p:txBody>
          <a:bodyPr/>
          <a:lstStyle/>
          <a:p>
            <a:r>
              <a:rPr lang="en-US" sz="3600" dirty="0">
                <a:solidFill>
                  <a:schemeClr val="bg1"/>
                </a:solidFill>
              </a:rPr>
              <a:t>KM1110</a:t>
            </a:r>
          </a:p>
        </p:txBody>
      </p:sp>
      <p:pic>
        <p:nvPicPr>
          <p:cNvPr id="2050" name="Picture 2" descr="Image result for post harvest fruit r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249" y="5075614"/>
            <a:ext cx="2376515" cy="1782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9205" y="1592756"/>
            <a:ext cx="6261651" cy="584775"/>
          </a:xfrm>
          <a:prstGeom prst="rect">
            <a:avLst/>
          </a:prstGeom>
        </p:spPr>
        <p:txBody>
          <a:bodyPr wrap="none">
            <a:spAutoFit/>
          </a:bodyPr>
          <a:lstStyle/>
          <a:p>
            <a:r>
              <a:rPr lang="en-US" sz="3200"/>
              <a:t>For </a:t>
            </a:r>
            <a:r>
              <a:rPr lang="en-US" sz="3200" smtClean="0"/>
              <a:t>pre- </a:t>
            </a:r>
            <a:r>
              <a:rPr lang="en-US" sz="3200" dirty="0" smtClean="0"/>
              <a:t>and postharvest fruit rots</a:t>
            </a:r>
          </a:p>
        </p:txBody>
      </p:sp>
      <p:pic>
        <p:nvPicPr>
          <p:cNvPr id="1026" name="Picture 2"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539" y="3290340"/>
            <a:ext cx="2025354" cy="20253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3320" y="3596780"/>
            <a:ext cx="1692042" cy="1353634"/>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Process 8"/>
          <p:cNvSpPr/>
          <p:nvPr/>
        </p:nvSpPr>
        <p:spPr>
          <a:xfrm>
            <a:off x="330303" y="2435775"/>
            <a:ext cx="1981200" cy="10546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Product originally from Israel</a:t>
            </a:r>
            <a:endParaRPr lang="en-US" b="1" dirty="0">
              <a:solidFill>
                <a:schemeClr val="tx1"/>
              </a:solidFill>
            </a:endParaRPr>
          </a:p>
        </p:txBody>
      </p:sp>
      <p:sp>
        <p:nvSpPr>
          <p:cNvPr id="10" name="Flowchart: Process 9"/>
          <p:cNvSpPr/>
          <p:nvPr/>
        </p:nvSpPr>
        <p:spPr>
          <a:xfrm>
            <a:off x="6793907" y="2416888"/>
            <a:ext cx="1981200" cy="10546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Acquisition of company rights, product now in The Netherlands </a:t>
            </a:r>
            <a:endParaRPr lang="en-US" b="1" dirty="0">
              <a:solidFill>
                <a:schemeClr val="tx1"/>
              </a:solidFill>
            </a:endParaRPr>
          </a:p>
        </p:txBody>
      </p:sp>
      <p:sp>
        <p:nvSpPr>
          <p:cNvPr id="6" name="Right Arrow 5"/>
          <p:cNvSpPr/>
          <p:nvPr/>
        </p:nvSpPr>
        <p:spPr>
          <a:xfrm>
            <a:off x="2450507" y="4112517"/>
            <a:ext cx="685800" cy="381000"/>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3562105" y="2416888"/>
            <a:ext cx="1981200" cy="10546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Acquisition of rights by Bayer </a:t>
            </a:r>
            <a:endParaRPr lang="en-US" b="1" dirty="0">
              <a:solidFill>
                <a:schemeClr val="tx1"/>
              </a:solidFill>
            </a:endParaRPr>
          </a:p>
        </p:txBody>
      </p:sp>
      <p:pic>
        <p:nvPicPr>
          <p:cNvPr id="12" name="Picture 6" descr="Image resul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3614619" y="3696170"/>
            <a:ext cx="1824455" cy="1094673"/>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5917386" y="4053007"/>
            <a:ext cx="685800" cy="381000"/>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295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 y="1600200"/>
            <a:ext cx="8881872" cy="51054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218" name="Title 1"/>
          <p:cNvSpPr>
            <a:spLocks noGrp="1"/>
          </p:cNvSpPr>
          <p:nvPr>
            <p:ph type="title"/>
          </p:nvPr>
        </p:nvSpPr>
        <p:spPr bwMode="auto">
          <a:xfrm>
            <a:off x="685800" y="6778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chemeClr val="bg1"/>
                </a:solidFill>
              </a:rPr>
              <a:t>PATH FORWARD?</a:t>
            </a:r>
          </a:p>
        </p:txBody>
      </p:sp>
      <p:sp>
        <p:nvSpPr>
          <p:cNvPr id="9219" name="Text Placeholder 2"/>
          <p:cNvSpPr>
            <a:spLocks noGrp="1"/>
          </p:cNvSpPr>
          <p:nvPr>
            <p:ph type="body" idx="1"/>
          </p:nvPr>
        </p:nvSpPr>
        <p:spPr bwMode="auto">
          <a:xfrm>
            <a:off x="304800" y="1600200"/>
            <a:ext cx="8610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800" dirty="0" smtClean="0"/>
              <a:t>Global Minor Use Summit 3    Montreal, Canada</a:t>
            </a:r>
          </a:p>
        </p:txBody>
      </p:sp>
      <p:sp>
        <p:nvSpPr>
          <p:cNvPr id="4" name="Content Placeholder 3"/>
          <p:cNvSpPr>
            <a:spLocks noGrp="1"/>
          </p:cNvSpPr>
          <p:nvPr>
            <p:ph sz="half" idx="2"/>
          </p:nvPr>
        </p:nvSpPr>
        <p:spPr>
          <a:xfrm>
            <a:off x="109728" y="2362200"/>
            <a:ext cx="8686800" cy="3733800"/>
          </a:xfrm>
        </p:spPr>
        <p:txBody>
          <a:bodyPr/>
          <a:lstStyle/>
          <a:p>
            <a:pPr>
              <a:defRPr/>
            </a:pPr>
            <a:r>
              <a:rPr lang="en-CA" sz="2800" b="1" i="1" dirty="0"/>
              <a:t>Review and publish a list of substances exempt from MRLs (such as </a:t>
            </a:r>
            <a:r>
              <a:rPr lang="en-CA" sz="2800" b="1" i="1" dirty="0" err="1"/>
              <a:t>biopesticides</a:t>
            </a:r>
            <a:r>
              <a:rPr lang="en-CA" sz="2800" b="1" i="1" dirty="0"/>
              <a:t> and compounds of no toxicological </a:t>
            </a:r>
            <a:r>
              <a:rPr lang="en-CA" sz="2800" b="1" i="1" dirty="0" smtClean="0"/>
              <a:t>concern)</a:t>
            </a:r>
            <a:endParaRPr lang="en-CA" sz="2800" b="1" dirty="0"/>
          </a:p>
          <a:p>
            <a:pPr>
              <a:defRPr/>
            </a:pPr>
            <a:r>
              <a:rPr lang="en-CA" sz="2800" dirty="0" smtClean="0"/>
              <a:t>Champions </a:t>
            </a:r>
            <a:r>
              <a:rPr lang="en-CA" sz="2800" dirty="0"/>
              <a:t>to carry the work forward:  Michael Braverman (IR-4), Nina Wilson (</a:t>
            </a:r>
            <a:r>
              <a:rPr lang="en-CA" sz="2800" dirty="0" err="1"/>
              <a:t>Gowan</a:t>
            </a:r>
            <a:r>
              <a:rPr lang="en-CA" sz="2800" dirty="0" smtClean="0"/>
              <a:t>), </a:t>
            </a:r>
            <a:r>
              <a:rPr lang="en-CA" sz="2800" dirty="0"/>
              <a:t>Leslie </a:t>
            </a:r>
            <a:r>
              <a:rPr lang="en-CA" sz="2800" dirty="0" smtClean="0"/>
              <a:t>Farmer (</a:t>
            </a:r>
            <a:r>
              <a:rPr lang="en-CA" sz="2800" dirty="0"/>
              <a:t>AAFC-PMC), Carrie Link (</a:t>
            </a:r>
            <a:r>
              <a:rPr lang="en-CA" sz="2800" dirty="0" err="1"/>
              <a:t>Marrone</a:t>
            </a:r>
            <a:r>
              <a:rPr lang="en-CA" sz="2800" dirty="0"/>
              <a:t> </a:t>
            </a:r>
            <a:r>
              <a:rPr lang="en-CA" sz="2800" dirty="0" smtClean="0"/>
              <a:t>Bio), </a:t>
            </a:r>
            <a:r>
              <a:rPr lang="en-CA" sz="2800" dirty="0"/>
              <a:t>David Cary (BPG), </a:t>
            </a:r>
            <a:r>
              <a:rPr lang="en-CA" sz="2800" dirty="0" err="1"/>
              <a:t>Jeroen</a:t>
            </a:r>
            <a:r>
              <a:rPr lang="en-CA" sz="2800" dirty="0"/>
              <a:t> </a:t>
            </a:r>
            <a:r>
              <a:rPr lang="en-CA" sz="2800" dirty="0" err="1"/>
              <a:t>Meeussen</a:t>
            </a:r>
            <a:r>
              <a:rPr lang="en-CA" sz="2800" dirty="0"/>
              <a:t> (EUMUCF), </a:t>
            </a:r>
            <a:r>
              <a:rPr lang="en-CA" sz="2800" dirty="0" err="1"/>
              <a:t>Pranjib</a:t>
            </a:r>
            <a:r>
              <a:rPr lang="en-CA" sz="2800" dirty="0"/>
              <a:t> </a:t>
            </a:r>
            <a:r>
              <a:rPr lang="en-CA" sz="2800" dirty="0" err="1"/>
              <a:t>Chakrabaty</a:t>
            </a:r>
            <a:r>
              <a:rPr lang="en-CA" sz="2800" dirty="0"/>
              <a:t> (India), </a:t>
            </a:r>
            <a:r>
              <a:rPr lang="en-CA" sz="2800" dirty="0" err="1"/>
              <a:t>Bakari</a:t>
            </a:r>
            <a:r>
              <a:rPr lang="en-CA" sz="2800" dirty="0"/>
              <a:t> </a:t>
            </a:r>
            <a:r>
              <a:rPr lang="en-CA" sz="2800" dirty="0" err="1"/>
              <a:t>Kaeneka</a:t>
            </a:r>
            <a:r>
              <a:rPr lang="en-CA" sz="2800" dirty="0"/>
              <a:t> (</a:t>
            </a:r>
            <a:r>
              <a:rPr lang="en-CA" sz="2800" dirty="0" smtClean="0"/>
              <a:t>Africa)</a:t>
            </a:r>
          </a:p>
          <a:p>
            <a:pPr>
              <a:defRPr/>
            </a:pPr>
            <a:r>
              <a:rPr lang="en-CA" sz="2800" dirty="0" smtClean="0"/>
              <a:t>Still </a:t>
            </a:r>
            <a:r>
              <a:rPr lang="en-CA" sz="2800" dirty="0"/>
              <a:t>need a champion </a:t>
            </a:r>
            <a:r>
              <a:rPr lang="en-CA" sz="2800" dirty="0" smtClean="0"/>
              <a:t>from Latin America</a:t>
            </a:r>
            <a:endParaRPr lang="en-CA" dirty="0"/>
          </a:p>
        </p:txBody>
      </p:sp>
    </p:spTree>
    <p:extLst>
      <p:ext uri="{BB962C8B-B14F-4D97-AF65-F5344CB8AC3E}">
        <p14:creationId xmlns:p14="http://schemas.microsoft.com/office/powerpoint/2010/main" val="1439569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685800" y="6778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chemeClr val="bg1"/>
                </a:solidFill>
              </a:rPr>
              <a:t>PATH FORWARD?</a:t>
            </a:r>
          </a:p>
        </p:txBody>
      </p:sp>
      <p:sp>
        <p:nvSpPr>
          <p:cNvPr id="10243" name="Text Placeholder 2"/>
          <p:cNvSpPr>
            <a:spLocks noGrp="1"/>
          </p:cNvSpPr>
          <p:nvPr>
            <p:ph type="body" idx="1"/>
          </p:nvPr>
        </p:nvSpPr>
        <p:spPr bwMode="auto">
          <a:xfrm>
            <a:off x="457200" y="1535113"/>
            <a:ext cx="80772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800" dirty="0" smtClean="0"/>
              <a:t>Global Minor Use Summit 3  Montreal, Canada</a:t>
            </a:r>
          </a:p>
        </p:txBody>
      </p:sp>
      <p:sp>
        <p:nvSpPr>
          <p:cNvPr id="4" name="Content Placeholder 3"/>
          <p:cNvSpPr>
            <a:spLocks noGrp="1"/>
          </p:cNvSpPr>
          <p:nvPr>
            <p:ph sz="half" idx="2"/>
          </p:nvPr>
        </p:nvSpPr>
        <p:spPr>
          <a:xfrm>
            <a:off x="457200" y="2362200"/>
            <a:ext cx="8229600" cy="3951288"/>
          </a:xfrm>
        </p:spPr>
        <p:txBody>
          <a:bodyPr/>
          <a:lstStyle/>
          <a:p>
            <a:pPr>
              <a:defRPr/>
            </a:pPr>
            <a:r>
              <a:rPr lang="en-CA" sz="2800" b="1" i="1" dirty="0"/>
              <a:t>Review and publish a list of substances exempt from MRLs (such as </a:t>
            </a:r>
            <a:r>
              <a:rPr lang="en-CA" sz="2800" b="1" i="1" dirty="0" err="1"/>
              <a:t>biopesticides</a:t>
            </a:r>
            <a:r>
              <a:rPr lang="en-CA" sz="2800" b="1" i="1" dirty="0"/>
              <a:t> and compounds of no toxicological </a:t>
            </a:r>
            <a:r>
              <a:rPr lang="en-CA" sz="2800" b="1" i="1" dirty="0" smtClean="0"/>
              <a:t>concern).</a:t>
            </a:r>
          </a:p>
          <a:p>
            <a:pPr>
              <a:defRPr/>
            </a:pPr>
            <a:r>
              <a:rPr lang="en-CA" sz="2800" dirty="0" smtClean="0"/>
              <a:t>List- Database Parameters and Scope</a:t>
            </a:r>
          </a:p>
          <a:p>
            <a:pPr>
              <a:defRPr/>
            </a:pPr>
            <a:r>
              <a:rPr lang="en-CA" sz="2800" dirty="0" smtClean="0"/>
              <a:t>Timelines</a:t>
            </a:r>
          </a:p>
          <a:p>
            <a:pPr>
              <a:defRPr/>
            </a:pPr>
            <a:r>
              <a:rPr lang="en-CA" sz="2800" dirty="0" smtClean="0"/>
              <a:t>Regulatory harmonization component</a:t>
            </a:r>
          </a:p>
          <a:p>
            <a:pPr>
              <a:defRPr/>
            </a:pPr>
            <a:r>
              <a:rPr lang="en-CA" sz="2800" dirty="0" smtClean="0"/>
              <a:t>Meet to discuss </a:t>
            </a:r>
            <a:r>
              <a:rPr lang="en-CA" sz="2800" dirty="0"/>
              <a:t>follow </a:t>
            </a:r>
            <a:r>
              <a:rPr lang="en-CA" sz="2800" dirty="0" smtClean="0"/>
              <a:t>up</a:t>
            </a:r>
            <a:r>
              <a:rPr lang="en-CA" dirty="0" smtClean="0"/>
              <a:t> </a:t>
            </a:r>
            <a:endParaRPr lang="en-US" dirty="0"/>
          </a:p>
          <a:p>
            <a:pPr marL="0" indent="0">
              <a:buFontTx/>
              <a:buNone/>
              <a:defRPr/>
            </a:pPr>
            <a:endParaRPr lang="en-CA" dirty="0" smtClean="0"/>
          </a:p>
        </p:txBody>
      </p:sp>
    </p:spTree>
    <p:extLst>
      <p:ext uri="{BB962C8B-B14F-4D97-AF65-F5344CB8AC3E}">
        <p14:creationId xmlns:p14="http://schemas.microsoft.com/office/powerpoint/2010/main" val="2341684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762000"/>
            <a:ext cx="4572000" cy="707886"/>
          </a:xfrm>
          <a:prstGeom prst="rect">
            <a:avLst/>
          </a:prstGeom>
        </p:spPr>
        <p:txBody>
          <a:bodyPr>
            <a:spAutoFit/>
          </a:bodyPr>
          <a:lstStyle/>
          <a:p>
            <a:pPr algn="ctr" fontAlgn="base">
              <a:spcBef>
                <a:spcPct val="50000"/>
              </a:spcBef>
              <a:spcAft>
                <a:spcPct val="0"/>
              </a:spcAft>
            </a:pPr>
            <a:r>
              <a:rPr lang="en-US" sz="4000" dirty="0" smtClean="0">
                <a:solidFill>
                  <a:schemeClr val="bg1"/>
                </a:solidFill>
              </a:rPr>
              <a:t>Key Points</a:t>
            </a:r>
            <a:endParaRPr lang="en-US" sz="4000" dirty="0">
              <a:solidFill>
                <a:schemeClr val="bg1"/>
              </a:solidFill>
            </a:endParaRPr>
          </a:p>
        </p:txBody>
      </p:sp>
      <p:sp>
        <p:nvSpPr>
          <p:cNvPr id="4" name="Content Placeholder 3"/>
          <p:cNvSpPr>
            <a:spLocks noGrp="1"/>
          </p:cNvSpPr>
          <p:nvPr>
            <p:ph idx="1"/>
          </p:nvPr>
        </p:nvSpPr>
        <p:spPr>
          <a:xfrm>
            <a:off x="1905000" y="1905000"/>
            <a:ext cx="5410200" cy="4495800"/>
          </a:xfrm>
        </p:spPr>
        <p:txBody>
          <a:bodyPr/>
          <a:lstStyle/>
          <a:p>
            <a:r>
              <a:rPr lang="en-US" dirty="0" smtClean="0"/>
              <a:t>What is The IR-4 Project?</a:t>
            </a:r>
          </a:p>
          <a:p>
            <a:r>
              <a:rPr lang="en-US" dirty="0" smtClean="0"/>
              <a:t>How does it help with regulatory issues in the United States and abroad?</a:t>
            </a:r>
          </a:p>
          <a:p>
            <a:r>
              <a:rPr lang="en-US" dirty="0" smtClean="0"/>
              <a:t>Where can I find relevant information?</a:t>
            </a:r>
          </a:p>
          <a:p>
            <a:endParaRPr lang="en-US" dirty="0"/>
          </a:p>
        </p:txBody>
      </p:sp>
    </p:spTree>
    <p:extLst>
      <p:ext uri="{BB962C8B-B14F-4D97-AF65-F5344CB8AC3E}">
        <p14:creationId xmlns:p14="http://schemas.microsoft.com/office/powerpoint/2010/main" val="2178441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838200"/>
            <a:ext cx="6603090" cy="523220"/>
          </a:xfrm>
          <a:prstGeom prst="rect">
            <a:avLst/>
          </a:prstGeom>
        </p:spPr>
        <p:txBody>
          <a:bodyPr wrap="none">
            <a:spAutoFit/>
          </a:bodyPr>
          <a:lstStyle/>
          <a:p>
            <a:pPr algn="ctr" fontAlgn="base">
              <a:spcBef>
                <a:spcPct val="50000"/>
              </a:spcBef>
              <a:spcAft>
                <a:spcPct val="0"/>
              </a:spcAft>
            </a:pPr>
            <a:r>
              <a:rPr lang="en-US" sz="2800" dirty="0" smtClean="0">
                <a:solidFill>
                  <a:schemeClr val="bg1"/>
                </a:solidFill>
              </a:rPr>
              <a:t>Where Can I Find </a:t>
            </a:r>
            <a:r>
              <a:rPr lang="en-US" sz="2800" dirty="0">
                <a:solidFill>
                  <a:schemeClr val="bg1"/>
                </a:solidFill>
              </a:rPr>
              <a:t>R</a:t>
            </a:r>
            <a:r>
              <a:rPr lang="en-US" sz="2800" dirty="0" smtClean="0">
                <a:solidFill>
                  <a:schemeClr val="bg1"/>
                </a:solidFill>
              </a:rPr>
              <a:t>elevant </a:t>
            </a:r>
            <a:r>
              <a:rPr lang="en-US" sz="2800" dirty="0">
                <a:solidFill>
                  <a:schemeClr val="bg1"/>
                </a:solidFill>
              </a:rPr>
              <a:t>I</a:t>
            </a:r>
            <a:r>
              <a:rPr lang="en-US" sz="2800" dirty="0" smtClean="0">
                <a:solidFill>
                  <a:schemeClr val="bg1"/>
                </a:solidFill>
              </a:rPr>
              <a:t>nformation?</a:t>
            </a:r>
            <a:endParaRPr lang="en-US" sz="2800" dirty="0">
              <a:solidFill>
                <a:schemeClr val="bg1"/>
              </a:solidFill>
            </a:endParaRPr>
          </a:p>
        </p:txBody>
      </p:sp>
      <p:sp>
        <p:nvSpPr>
          <p:cNvPr id="4" name="Rectangle 3"/>
          <p:cNvSpPr/>
          <p:nvPr/>
        </p:nvSpPr>
        <p:spPr>
          <a:xfrm>
            <a:off x="228600" y="1600200"/>
            <a:ext cx="6955750" cy="523220"/>
          </a:xfrm>
          <a:prstGeom prst="rect">
            <a:avLst/>
          </a:prstGeom>
        </p:spPr>
        <p:txBody>
          <a:bodyPr wrap="none">
            <a:spAutoFit/>
          </a:bodyPr>
          <a:lstStyle/>
          <a:p>
            <a:r>
              <a:rPr lang="en-US" sz="2800" b="1" u="sng" dirty="0">
                <a:hlinkClick r:id="rId3"/>
              </a:rPr>
              <a:t>http://ir4.rutgers.edu/biopesticides.html</a:t>
            </a:r>
            <a:endParaRPr lang="en-US" sz="2800" dirty="0"/>
          </a:p>
        </p:txBody>
      </p:sp>
      <p:sp>
        <p:nvSpPr>
          <p:cNvPr id="5" name="Rectangle 4"/>
          <p:cNvSpPr/>
          <p:nvPr/>
        </p:nvSpPr>
        <p:spPr>
          <a:xfrm>
            <a:off x="230777" y="2514600"/>
            <a:ext cx="4076700" cy="3539430"/>
          </a:xfrm>
          <a:prstGeom prst="rect">
            <a:avLst/>
          </a:prstGeom>
        </p:spPr>
        <p:txBody>
          <a:bodyPr wrap="square">
            <a:spAutoFit/>
          </a:bodyPr>
          <a:lstStyle/>
          <a:p>
            <a:pPr algn="ctr"/>
            <a:r>
              <a:rPr lang="en-US" sz="2800" dirty="0" smtClean="0"/>
              <a:t>Here you can submit regulatory requests. Our </a:t>
            </a:r>
            <a:r>
              <a:rPr lang="en-US" sz="2800" dirty="0"/>
              <a:t>website </a:t>
            </a:r>
            <a:r>
              <a:rPr lang="en-US" sz="2800" dirty="0" smtClean="0"/>
              <a:t>also contains </a:t>
            </a:r>
            <a:r>
              <a:rPr lang="en-US" sz="2800" dirty="0"/>
              <a:t>efficacy reports, label descriptions, </a:t>
            </a:r>
            <a:r>
              <a:rPr lang="en-US" sz="2800" dirty="0" smtClean="0"/>
              <a:t>pest </a:t>
            </a:r>
            <a:r>
              <a:rPr lang="en-US" sz="2800" dirty="0"/>
              <a:t>management requests, </a:t>
            </a:r>
            <a:r>
              <a:rPr lang="en-US" sz="2800" dirty="0" smtClean="0"/>
              <a:t>and ongoing </a:t>
            </a:r>
            <a:r>
              <a:rPr lang="en-US" sz="2800" dirty="0"/>
              <a:t>regulatory </a:t>
            </a:r>
            <a:r>
              <a:rPr lang="en-US" sz="2800" dirty="0" smtClean="0"/>
              <a:t>projects.</a:t>
            </a:r>
            <a:endParaRPr lang="en-US" sz="2800" dirty="0"/>
          </a:p>
        </p:txBody>
      </p:sp>
      <p:pic>
        <p:nvPicPr>
          <p:cNvPr id="6" name="Picture 5"/>
          <p:cNvPicPr>
            <a:picLocks noChangeAspect="1"/>
          </p:cNvPicPr>
          <p:nvPr/>
        </p:nvPicPr>
        <p:blipFill rotWithShape="1">
          <a:blip r:embed="rId4"/>
          <a:srcRect l="20952" t="9532" r="19895" b="10794"/>
          <a:stretch/>
        </p:blipFill>
        <p:spPr>
          <a:xfrm>
            <a:off x="4495800" y="2249760"/>
            <a:ext cx="5029200" cy="4856422"/>
          </a:xfrm>
          <a:prstGeom prst="rect">
            <a:avLst/>
          </a:prstGeom>
        </p:spPr>
      </p:pic>
    </p:spTree>
    <p:extLst>
      <p:ext uri="{BB962C8B-B14F-4D97-AF65-F5344CB8AC3E}">
        <p14:creationId xmlns:p14="http://schemas.microsoft.com/office/powerpoint/2010/main" val="1185650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7500" t="23023" r="28333" b="7217"/>
          <a:stretch/>
        </p:blipFill>
        <p:spPr>
          <a:xfrm>
            <a:off x="152400" y="1571382"/>
            <a:ext cx="5523274" cy="5288795"/>
          </a:xfrm>
          <a:prstGeom prst="rect">
            <a:avLst/>
          </a:prstGeom>
        </p:spPr>
      </p:pic>
      <p:sp>
        <p:nvSpPr>
          <p:cNvPr id="4" name="Rectangle 3"/>
          <p:cNvSpPr/>
          <p:nvPr/>
        </p:nvSpPr>
        <p:spPr>
          <a:xfrm>
            <a:off x="5181600" y="5029200"/>
            <a:ext cx="3773169" cy="15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381000" y="762000"/>
            <a:ext cx="9144000" cy="685800"/>
          </a:xfrm>
          <a:prstGeom prst="rect">
            <a:avLst/>
          </a:prstGeom>
        </p:spPr>
        <p:txBody>
          <a:bodyPr vert="horz" wrap="square" lIns="0" tIns="0" rIns="0" bIns="0" rtlCol="0">
            <a:spAutoFit/>
          </a:bodyPr>
          <a:lstStyle/>
          <a:p>
            <a:pPr marL="2523490">
              <a:lnSpc>
                <a:spcPct val="100000"/>
              </a:lnSpc>
            </a:pPr>
            <a:r>
              <a:rPr lang="en-US" dirty="0">
                <a:solidFill>
                  <a:schemeClr val="bg1"/>
                </a:solidFill>
              </a:rPr>
              <a:t>Regulatory</a:t>
            </a:r>
            <a:r>
              <a:rPr spc="5" dirty="0" smtClean="0">
                <a:solidFill>
                  <a:schemeClr val="bg1"/>
                </a:solidFill>
              </a:rPr>
              <a:t> </a:t>
            </a:r>
            <a:r>
              <a:rPr lang="en-US" dirty="0" smtClean="0">
                <a:solidFill>
                  <a:schemeClr val="bg1"/>
                </a:solidFill>
              </a:rPr>
              <a:t>Assistance</a:t>
            </a:r>
            <a:endParaRPr dirty="0">
              <a:solidFill>
                <a:schemeClr val="bg1"/>
              </a:solidFill>
            </a:endParaRPr>
          </a:p>
        </p:txBody>
      </p:sp>
      <p:sp>
        <p:nvSpPr>
          <p:cNvPr id="3" name="object 3"/>
          <p:cNvSpPr txBox="1"/>
          <p:nvPr/>
        </p:nvSpPr>
        <p:spPr>
          <a:xfrm>
            <a:off x="5497468" y="5105400"/>
            <a:ext cx="3618229" cy="1107996"/>
          </a:xfrm>
          <a:prstGeom prst="rect">
            <a:avLst/>
          </a:prstGeom>
        </p:spPr>
        <p:txBody>
          <a:bodyPr vert="horz" wrap="square" lIns="0" tIns="0" rIns="0" bIns="0" rtlCol="0">
            <a:spAutoFit/>
          </a:bodyPr>
          <a:lstStyle/>
          <a:p>
            <a:pPr marL="12700" marR="5080">
              <a:lnSpc>
                <a:spcPct val="100000"/>
              </a:lnSpc>
            </a:pPr>
            <a:r>
              <a:rPr lang="en-US" sz="2400" dirty="0" smtClean="0">
                <a:latin typeface="Arial"/>
                <a:cs typeface="Arial"/>
              </a:rPr>
              <a:t>From </a:t>
            </a:r>
            <a:r>
              <a:rPr sz="2400" dirty="0" smtClean="0">
                <a:latin typeface="Arial"/>
                <a:cs typeface="Arial"/>
              </a:rPr>
              <a:t>t</a:t>
            </a:r>
            <a:r>
              <a:rPr sz="2400" spc="-5" dirty="0" smtClean="0">
                <a:latin typeface="Arial"/>
                <a:cs typeface="Arial"/>
              </a:rPr>
              <a:t>h</a:t>
            </a:r>
            <a:r>
              <a:rPr sz="2400" dirty="0" smtClean="0">
                <a:latin typeface="Arial"/>
                <a:cs typeface="Arial"/>
              </a:rPr>
              <a:t>e</a:t>
            </a:r>
            <a:r>
              <a:rPr sz="2400" spc="-10" dirty="0" smtClean="0">
                <a:latin typeface="Arial"/>
                <a:cs typeface="Arial"/>
              </a:rPr>
              <a:t> </a:t>
            </a:r>
            <a:r>
              <a:rPr sz="2400" dirty="0">
                <a:latin typeface="Arial"/>
                <a:cs typeface="Arial"/>
              </a:rPr>
              <a:t>m</a:t>
            </a:r>
            <a:r>
              <a:rPr sz="2400" spc="-5" dirty="0">
                <a:latin typeface="Arial"/>
                <a:cs typeface="Arial"/>
              </a:rPr>
              <a:t>ai</a:t>
            </a:r>
            <a:r>
              <a:rPr sz="2400" dirty="0">
                <a:latin typeface="Arial"/>
                <a:cs typeface="Arial"/>
              </a:rPr>
              <a:t>n </a:t>
            </a:r>
            <a:r>
              <a:rPr sz="2400" spc="-5" dirty="0" smtClean="0">
                <a:latin typeface="Arial"/>
                <a:cs typeface="Arial"/>
              </a:rPr>
              <a:t>pag</a:t>
            </a:r>
            <a:r>
              <a:rPr sz="2400" dirty="0" smtClean="0">
                <a:latin typeface="Arial"/>
                <a:cs typeface="Arial"/>
              </a:rPr>
              <a:t>e,</a:t>
            </a:r>
            <a:r>
              <a:rPr sz="2400" spc="20" dirty="0" smtClean="0">
                <a:latin typeface="Arial"/>
                <a:cs typeface="Arial"/>
              </a:rPr>
              <a:t> </a:t>
            </a:r>
            <a:r>
              <a:rPr sz="2400" dirty="0">
                <a:latin typeface="Arial"/>
                <a:cs typeface="Arial"/>
              </a:rPr>
              <a:t>s</a:t>
            </a:r>
            <a:r>
              <a:rPr sz="2400" spc="-5" dirty="0">
                <a:latin typeface="Arial"/>
                <a:cs typeface="Arial"/>
              </a:rPr>
              <a:t>ele</a:t>
            </a:r>
            <a:r>
              <a:rPr sz="2400" dirty="0">
                <a:latin typeface="Arial"/>
                <a:cs typeface="Arial"/>
              </a:rPr>
              <a:t>ct</a:t>
            </a:r>
            <a:r>
              <a:rPr sz="2400" spc="5" dirty="0">
                <a:latin typeface="Arial"/>
                <a:cs typeface="Arial"/>
              </a:rPr>
              <a:t> </a:t>
            </a:r>
            <a:r>
              <a:rPr lang="en-US" sz="2400" dirty="0" smtClean="0">
                <a:latin typeface="Arial"/>
                <a:cs typeface="Arial"/>
              </a:rPr>
              <a:t>“EPA Registration Assistance Form”</a:t>
            </a:r>
            <a:endParaRPr sz="2400" dirty="0">
              <a:latin typeface="Arial"/>
              <a:cs typeface="Arial"/>
            </a:endParaRPr>
          </a:p>
        </p:txBody>
      </p:sp>
      <p:cxnSp>
        <p:nvCxnSpPr>
          <p:cNvPr id="14" name="Straight Arrow Connector 13"/>
          <p:cNvCxnSpPr>
            <a:stCxn id="4" idx="1"/>
          </p:cNvCxnSpPr>
          <p:nvPr/>
        </p:nvCxnSpPr>
        <p:spPr>
          <a:xfrm flipH="1" flipV="1">
            <a:off x="1828800" y="3962400"/>
            <a:ext cx="3352800" cy="18365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36466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1200" y="1524000"/>
            <a:ext cx="3387634" cy="533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85800" y="762000"/>
            <a:ext cx="9448800" cy="685800"/>
          </a:xfrm>
          <a:prstGeom prst="rect">
            <a:avLst/>
          </a:prstGeom>
        </p:spPr>
        <p:txBody>
          <a:bodyPr vert="horz" wrap="square" lIns="0" tIns="0" rIns="0" bIns="0" rtlCol="0">
            <a:spAutoFit/>
          </a:bodyPr>
          <a:lstStyle/>
          <a:p>
            <a:pPr marL="2523490">
              <a:lnSpc>
                <a:spcPct val="100000"/>
              </a:lnSpc>
            </a:pPr>
            <a:r>
              <a:rPr lang="en-US" dirty="0" smtClean="0">
                <a:solidFill>
                  <a:schemeClr val="bg1"/>
                </a:solidFill>
              </a:rPr>
              <a:t>Regulatory</a:t>
            </a:r>
            <a:r>
              <a:rPr spc="5" dirty="0" smtClean="0">
                <a:solidFill>
                  <a:schemeClr val="bg1"/>
                </a:solidFill>
              </a:rPr>
              <a:t> </a:t>
            </a:r>
            <a:r>
              <a:rPr lang="en-US" dirty="0">
                <a:solidFill>
                  <a:schemeClr val="bg1"/>
                </a:solidFill>
              </a:rPr>
              <a:t>Assistance</a:t>
            </a:r>
            <a:endParaRPr dirty="0">
              <a:solidFill>
                <a:schemeClr val="bg1"/>
              </a:solidFill>
            </a:endParaRPr>
          </a:p>
        </p:txBody>
      </p:sp>
      <p:sp>
        <p:nvSpPr>
          <p:cNvPr id="3" name="object 3"/>
          <p:cNvSpPr txBox="1"/>
          <p:nvPr/>
        </p:nvSpPr>
        <p:spPr>
          <a:xfrm>
            <a:off x="5791200" y="1532721"/>
            <a:ext cx="3387635" cy="5032147"/>
          </a:xfrm>
          <a:prstGeom prst="rect">
            <a:avLst/>
          </a:prstGeom>
        </p:spPr>
        <p:txBody>
          <a:bodyPr vert="horz" wrap="square" lIns="0" tIns="0" rIns="0" bIns="0" rtlCol="0">
            <a:spAutoFit/>
          </a:bodyPr>
          <a:lstStyle/>
          <a:p>
            <a:pPr marL="355600" marR="5080" indent="-342900">
              <a:lnSpc>
                <a:spcPct val="100000"/>
              </a:lnSpc>
              <a:spcBef>
                <a:spcPts val="575"/>
              </a:spcBef>
              <a:buFont typeface="Arial" panose="020B0604020202020204" pitchFamily="34" charset="0"/>
              <a:buChar char="•"/>
              <a:tabLst>
                <a:tab pos="355600" algn="l"/>
              </a:tabLst>
            </a:pPr>
            <a:r>
              <a:rPr lang="en-US" sz="2400" dirty="0" smtClean="0">
                <a:latin typeface="Arial"/>
                <a:cs typeface="Arial"/>
              </a:rPr>
              <a:t>Proceed to have a member from the U.S. public sector (small business, researcher, etc.) fill out the form</a:t>
            </a:r>
          </a:p>
          <a:p>
            <a:pPr marL="355600" marR="5080" indent="-342900">
              <a:lnSpc>
                <a:spcPct val="100000"/>
              </a:lnSpc>
              <a:spcBef>
                <a:spcPts val="575"/>
              </a:spcBef>
              <a:buFont typeface="Arial" panose="020B0604020202020204" pitchFamily="34" charset="0"/>
              <a:buChar char="•"/>
              <a:tabLst>
                <a:tab pos="355600" algn="l"/>
              </a:tabLst>
            </a:pPr>
            <a:r>
              <a:rPr lang="en-US" sz="2400" dirty="0" smtClean="0">
                <a:latin typeface="Arial"/>
                <a:cs typeface="Arial"/>
              </a:rPr>
              <a:t>Write a letter describing why the product is needed/ how it is of public interest</a:t>
            </a:r>
          </a:p>
          <a:p>
            <a:pPr marL="355600" marR="5080" indent="-342900">
              <a:lnSpc>
                <a:spcPct val="100000"/>
              </a:lnSpc>
              <a:spcBef>
                <a:spcPts val="575"/>
              </a:spcBef>
              <a:buFont typeface="Arial" panose="020B0604020202020204" pitchFamily="34" charset="0"/>
              <a:buChar char="•"/>
              <a:tabLst>
                <a:tab pos="355600" algn="l"/>
              </a:tabLst>
            </a:pPr>
            <a:r>
              <a:rPr lang="en-US" sz="2400" dirty="0" smtClean="0">
                <a:latin typeface="Arial"/>
                <a:cs typeface="Arial"/>
              </a:rPr>
              <a:t>Supply efficacy data</a:t>
            </a:r>
          </a:p>
          <a:p>
            <a:pPr marL="355600" marR="5080" indent="-342900">
              <a:lnSpc>
                <a:spcPct val="100000"/>
              </a:lnSpc>
              <a:spcBef>
                <a:spcPts val="575"/>
              </a:spcBef>
              <a:buFont typeface="Arial" panose="020B0604020202020204" pitchFamily="34" charset="0"/>
              <a:buChar char="•"/>
              <a:tabLst>
                <a:tab pos="355600" algn="l"/>
              </a:tabLst>
            </a:pPr>
            <a:r>
              <a:rPr lang="en-US" sz="2400" dirty="0" smtClean="0">
                <a:latin typeface="Arial"/>
                <a:cs typeface="Arial"/>
              </a:rPr>
              <a:t>Request goes through PMC for approval</a:t>
            </a:r>
            <a:endParaRPr sz="2400" dirty="0">
              <a:latin typeface="Arial"/>
              <a:cs typeface="Arial"/>
            </a:endParaRPr>
          </a:p>
        </p:txBody>
      </p:sp>
      <p:pic>
        <p:nvPicPr>
          <p:cNvPr id="7" name="Picture 6"/>
          <p:cNvPicPr>
            <a:picLocks noChangeAspect="1"/>
          </p:cNvPicPr>
          <p:nvPr/>
        </p:nvPicPr>
        <p:blipFill rotWithShape="1">
          <a:blip r:embed="rId3"/>
          <a:srcRect l="30000" t="8519" r="30000"/>
          <a:stretch/>
        </p:blipFill>
        <p:spPr>
          <a:xfrm>
            <a:off x="152400" y="1524000"/>
            <a:ext cx="5638800" cy="7254081"/>
          </a:xfrm>
          <a:prstGeom prst="rect">
            <a:avLst/>
          </a:prstGeom>
        </p:spPr>
      </p:pic>
      <p:cxnSp>
        <p:nvCxnSpPr>
          <p:cNvPr id="13" name="Straight Arrow Connector 12"/>
          <p:cNvCxnSpPr/>
          <p:nvPr/>
        </p:nvCxnSpPr>
        <p:spPr>
          <a:xfrm flipH="1">
            <a:off x="3200400" y="3124200"/>
            <a:ext cx="2590799" cy="990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09945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7800" y="1600200"/>
            <a:ext cx="3773169"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srcRect l="20952" t="9532" r="19895" b="10794"/>
          <a:stretch/>
        </p:blipFill>
        <p:spPr>
          <a:xfrm>
            <a:off x="-878895" y="1600200"/>
            <a:ext cx="5596746" cy="5404470"/>
          </a:xfrm>
          <a:prstGeom prst="rect">
            <a:avLst/>
          </a:prstGeom>
        </p:spPr>
      </p:pic>
      <p:sp>
        <p:nvSpPr>
          <p:cNvPr id="2" name="object 2"/>
          <p:cNvSpPr txBox="1">
            <a:spLocks noGrp="1"/>
          </p:cNvSpPr>
          <p:nvPr>
            <p:ph type="title"/>
          </p:nvPr>
        </p:nvSpPr>
        <p:spPr>
          <a:xfrm>
            <a:off x="-381000" y="762000"/>
            <a:ext cx="9144000" cy="685800"/>
          </a:xfrm>
          <a:prstGeom prst="rect">
            <a:avLst/>
          </a:prstGeom>
        </p:spPr>
        <p:txBody>
          <a:bodyPr vert="horz" wrap="square" lIns="0" tIns="0" rIns="0" bIns="0" rtlCol="0">
            <a:spAutoFit/>
          </a:bodyPr>
          <a:lstStyle/>
          <a:p>
            <a:pPr marL="2523490">
              <a:lnSpc>
                <a:spcPct val="100000"/>
              </a:lnSpc>
            </a:pPr>
            <a:r>
              <a:rPr dirty="0">
                <a:solidFill>
                  <a:schemeClr val="bg1"/>
                </a:solidFill>
              </a:rPr>
              <a:t>Label</a:t>
            </a:r>
            <a:r>
              <a:rPr spc="5" dirty="0">
                <a:solidFill>
                  <a:schemeClr val="bg1"/>
                </a:solidFill>
              </a:rPr>
              <a:t> </a:t>
            </a:r>
            <a:r>
              <a:rPr dirty="0">
                <a:solidFill>
                  <a:schemeClr val="bg1"/>
                </a:solidFill>
              </a:rPr>
              <a:t>Databa</a:t>
            </a:r>
            <a:r>
              <a:rPr spc="5" dirty="0">
                <a:solidFill>
                  <a:schemeClr val="bg1"/>
                </a:solidFill>
              </a:rPr>
              <a:t>s</a:t>
            </a:r>
            <a:r>
              <a:rPr dirty="0">
                <a:solidFill>
                  <a:schemeClr val="bg1"/>
                </a:solidFill>
              </a:rPr>
              <a:t>e</a:t>
            </a:r>
          </a:p>
        </p:txBody>
      </p:sp>
      <p:sp>
        <p:nvSpPr>
          <p:cNvPr id="3" name="object 3"/>
          <p:cNvSpPr txBox="1"/>
          <p:nvPr/>
        </p:nvSpPr>
        <p:spPr>
          <a:xfrm>
            <a:off x="5363573" y="1711404"/>
            <a:ext cx="3618229" cy="2215991"/>
          </a:xfrm>
          <a:prstGeom prst="rect">
            <a:avLst/>
          </a:prstGeom>
        </p:spPr>
        <p:txBody>
          <a:bodyPr vert="horz" wrap="square" lIns="0" tIns="0" rIns="0" bIns="0" rtlCol="0">
            <a:spAutoFit/>
          </a:bodyPr>
          <a:lstStyle/>
          <a:p>
            <a:pPr marL="12700" marR="5080">
              <a:lnSpc>
                <a:spcPct val="100000"/>
              </a:lnSpc>
            </a:pPr>
            <a:r>
              <a:rPr lang="en-US" sz="2400" dirty="0" smtClean="0">
                <a:latin typeface="Arial"/>
                <a:cs typeface="Arial"/>
              </a:rPr>
              <a:t>To see existing products, you can access by </a:t>
            </a:r>
            <a:r>
              <a:rPr sz="2400" dirty="0" smtClean="0">
                <a:latin typeface="Arial"/>
                <a:cs typeface="Arial"/>
              </a:rPr>
              <a:t>t</a:t>
            </a:r>
            <a:r>
              <a:rPr sz="2400" spc="-5" dirty="0" smtClean="0">
                <a:latin typeface="Arial"/>
                <a:cs typeface="Arial"/>
              </a:rPr>
              <a:t>h</a:t>
            </a:r>
            <a:r>
              <a:rPr sz="2400" dirty="0" smtClean="0">
                <a:latin typeface="Arial"/>
                <a:cs typeface="Arial"/>
              </a:rPr>
              <a:t>e</a:t>
            </a:r>
            <a:r>
              <a:rPr sz="2400" spc="-10" dirty="0" smtClean="0">
                <a:latin typeface="Arial"/>
                <a:cs typeface="Arial"/>
              </a:rPr>
              <a:t> </a:t>
            </a:r>
            <a:r>
              <a:rPr sz="2400" dirty="0">
                <a:latin typeface="Arial"/>
                <a:cs typeface="Arial"/>
              </a:rPr>
              <a:t>m</a:t>
            </a:r>
            <a:r>
              <a:rPr sz="2400" spc="-5" dirty="0">
                <a:latin typeface="Arial"/>
                <a:cs typeface="Arial"/>
              </a:rPr>
              <a:t>ai</a:t>
            </a:r>
            <a:r>
              <a:rPr sz="2400" dirty="0">
                <a:latin typeface="Arial"/>
                <a:cs typeface="Arial"/>
              </a:rPr>
              <a:t>n </a:t>
            </a:r>
            <a:r>
              <a:rPr sz="2400" spc="-5" dirty="0">
                <a:latin typeface="Arial"/>
                <a:cs typeface="Arial"/>
              </a:rPr>
              <a:t>pag</a:t>
            </a:r>
            <a:r>
              <a:rPr sz="2400" dirty="0">
                <a:latin typeface="Arial"/>
                <a:cs typeface="Arial"/>
              </a:rPr>
              <a:t>e</a:t>
            </a:r>
            <a:r>
              <a:rPr sz="2400" spc="1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u</a:t>
            </a:r>
            <a:r>
              <a:rPr sz="2400" dirty="0">
                <a:latin typeface="Arial"/>
                <a:cs typeface="Arial"/>
              </a:rPr>
              <a:t>s</a:t>
            </a:r>
            <a:r>
              <a:rPr sz="2400" spc="-5" dirty="0">
                <a:latin typeface="Arial"/>
                <a:cs typeface="Arial"/>
              </a:rPr>
              <a:t>in</a:t>
            </a:r>
            <a:r>
              <a:rPr sz="2400" dirty="0">
                <a:latin typeface="Arial"/>
                <a:cs typeface="Arial"/>
              </a:rPr>
              <a:t>g</a:t>
            </a:r>
            <a:r>
              <a:rPr sz="2400" spc="2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blue na</a:t>
            </a:r>
            <a:r>
              <a:rPr sz="2400" dirty="0">
                <a:latin typeface="Arial"/>
                <a:cs typeface="Arial"/>
              </a:rPr>
              <a:t>v</a:t>
            </a:r>
            <a:r>
              <a:rPr sz="2400" spc="-5" dirty="0">
                <a:latin typeface="Arial"/>
                <a:cs typeface="Arial"/>
              </a:rPr>
              <a:t>iga</a:t>
            </a:r>
            <a:r>
              <a:rPr sz="2400" dirty="0">
                <a:latin typeface="Arial"/>
                <a:cs typeface="Arial"/>
              </a:rPr>
              <a:t>t</a:t>
            </a:r>
            <a:r>
              <a:rPr sz="2400" spc="-5" dirty="0">
                <a:latin typeface="Arial"/>
                <a:cs typeface="Arial"/>
              </a:rPr>
              <a:t>io</a:t>
            </a:r>
            <a:r>
              <a:rPr sz="2400" dirty="0">
                <a:latin typeface="Arial"/>
                <a:cs typeface="Arial"/>
              </a:rPr>
              <a:t>n</a:t>
            </a:r>
            <a:r>
              <a:rPr sz="2400" spc="35" dirty="0">
                <a:latin typeface="Arial"/>
                <a:cs typeface="Arial"/>
              </a:rPr>
              <a:t> </a:t>
            </a:r>
            <a:r>
              <a:rPr sz="2400" dirty="0">
                <a:latin typeface="Arial"/>
                <a:cs typeface="Arial"/>
              </a:rPr>
              <a:t>t</a:t>
            </a:r>
            <a:r>
              <a:rPr sz="2400" spc="-5" dirty="0">
                <a:latin typeface="Arial"/>
                <a:cs typeface="Arial"/>
              </a:rPr>
              <a:t>a</a:t>
            </a:r>
            <a:r>
              <a:rPr sz="2400" dirty="0">
                <a:latin typeface="Arial"/>
                <a:cs typeface="Arial"/>
              </a:rPr>
              <a:t>b</a:t>
            </a:r>
            <a:r>
              <a:rPr sz="2400" spc="-10" dirty="0">
                <a:latin typeface="Arial"/>
                <a:cs typeface="Arial"/>
              </a:rPr>
              <a:t> </a:t>
            </a:r>
            <a:r>
              <a:rPr sz="2400" spc="-5" dirty="0">
                <a:latin typeface="Arial"/>
                <a:cs typeface="Arial"/>
              </a:rPr>
              <a:t>a</a:t>
            </a:r>
            <a:r>
              <a:rPr sz="2400" dirty="0">
                <a:latin typeface="Arial"/>
                <a:cs typeface="Arial"/>
              </a:rPr>
              <a:t>t</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t</a:t>
            </a:r>
            <a:r>
              <a:rPr sz="2400" spc="-5" dirty="0">
                <a:latin typeface="Arial"/>
                <a:cs typeface="Arial"/>
              </a:rPr>
              <a:t>o</a:t>
            </a:r>
            <a:r>
              <a:rPr sz="2400" dirty="0">
                <a:latin typeface="Arial"/>
                <a:cs typeface="Arial"/>
              </a:rPr>
              <a:t>p </a:t>
            </a:r>
            <a:r>
              <a:rPr sz="2400" spc="-5" dirty="0">
                <a:latin typeface="Arial"/>
                <a:cs typeface="Arial"/>
              </a:rPr>
              <a:t>of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smtClean="0">
                <a:latin typeface="Arial"/>
                <a:cs typeface="Arial"/>
              </a:rPr>
              <a:t>page</a:t>
            </a:r>
            <a:r>
              <a:rPr lang="en-US" sz="2400" dirty="0" smtClean="0">
                <a:latin typeface="Arial"/>
                <a:cs typeface="Arial"/>
              </a:rPr>
              <a:t>. S</a:t>
            </a:r>
            <a:r>
              <a:rPr sz="2400" spc="-5" dirty="0" smtClean="0">
                <a:latin typeface="Arial"/>
                <a:cs typeface="Arial"/>
              </a:rPr>
              <a:t>ele</a:t>
            </a:r>
            <a:r>
              <a:rPr sz="2400" dirty="0" smtClean="0">
                <a:latin typeface="Arial"/>
                <a:cs typeface="Arial"/>
              </a:rPr>
              <a:t>ct</a:t>
            </a:r>
            <a:r>
              <a:rPr sz="2400" spc="5" dirty="0" smtClean="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a:t>
            </a:r>
            <a:r>
              <a:rPr sz="2400" spc="-5" dirty="0">
                <a:latin typeface="Arial"/>
                <a:cs typeface="Arial"/>
              </a:rPr>
              <a:t>Label </a:t>
            </a:r>
            <a:r>
              <a:rPr sz="2400" spc="-5" dirty="0" smtClean="0">
                <a:latin typeface="Arial"/>
                <a:cs typeface="Arial"/>
              </a:rPr>
              <a:t>Da</a:t>
            </a:r>
            <a:r>
              <a:rPr sz="2400" dirty="0" smtClean="0">
                <a:latin typeface="Arial"/>
                <a:cs typeface="Arial"/>
              </a:rPr>
              <a:t>t</a:t>
            </a:r>
            <a:r>
              <a:rPr sz="2400" spc="-5" dirty="0" smtClean="0">
                <a:latin typeface="Arial"/>
                <a:cs typeface="Arial"/>
              </a:rPr>
              <a:t>aba</a:t>
            </a:r>
            <a:r>
              <a:rPr sz="2400" dirty="0" smtClean="0">
                <a:latin typeface="Arial"/>
                <a:cs typeface="Arial"/>
              </a:rPr>
              <a:t>s</a:t>
            </a:r>
            <a:r>
              <a:rPr sz="2400" spc="-5" dirty="0" smtClean="0">
                <a:latin typeface="Arial"/>
                <a:cs typeface="Arial"/>
              </a:rPr>
              <a:t>e</a:t>
            </a:r>
            <a:r>
              <a:rPr lang="en-US" sz="2400" spc="-5" dirty="0" smtClean="0">
                <a:latin typeface="Arial"/>
                <a:cs typeface="Arial"/>
              </a:rPr>
              <a:t>.</a:t>
            </a:r>
            <a:r>
              <a:rPr sz="2400" spc="-5" dirty="0" smtClean="0">
                <a:latin typeface="Arial"/>
                <a:cs typeface="Arial"/>
              </a:rPr>
              <a:t>”</a:t>
            </a:r>
            <a:endParaRPr sz="2400" dirty="0">
              <a:latin typeface="Arial"/>
              <a:cs typeface="Arial"/>
            </a:endParaRPr>
          </a:p>
        </p:txBody>
      </p:sp>
      <p:cxnSp>
        <p:nvCxnSpPr>
          <p:cNvPr id="14" name="Straight Arrow Connector 13"/>
          <p:cNvCxnSpPr/>
          <p:nvPr/>
        </p:nvCxnSpPr>
        <p:spPr>
          <a:xfrm flipH="1">
            <a:off x="3581400" y="2286000"/>
            <a:ext cx="1676400" cy="914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 name="Picture 9"/>
          <p:cNvPicPr>
            <a:picLocks noChangeAspect="1"/>
          </p:cNvPicPr>
          <p:nvPr/>
        </p:nvPicPr>
        <p:blipFill rotWithShape="1">
          <a:blip r:embed="rId4"/>
          <a:srcRect l="10833" t="15926" r="10000" b="15926"/>
          <a:stretch/>
        </p:blipFill>
        <p:spPr>
          <a:xfrm>
            <a:off x="-725944" y="4366098"/>
            <a:ext cx="9756913" cy="4724400"/>
          </a:xfrm>
          <a:prstGeom prst="rect">
            <a:avLst/>
          </a:prstGeom>
        </p:spPr>
      </p:pic>
      <p:cxnSp>
        <p:nvCxnSpPr>
          <p:cNvPr id="15" name="Straight Arrow Connector 14"/>
          <p:cNvCxnSpPr/>
          <p:nvPr/>
        </p:nvCxnSpPr>
        <p:spPr>
          <a:xfrm flipH="1">
            <a:off x="4717851" y="2881187"/>
            <a:ext cx="539949" cy="18432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54455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0833" t="15926" r="10000" b="15926"/>
          <a:stretch/>
        </p:blipFill>
        <p:spPr>
          <a:xfrm>
            <a:off x="-1447800" y="2251166"/>
            <a:ext cx="9756913" cy="4724400"/>
          </a:xfrm>
          <a:prstGeom prst="rect">
            <a:avLst/>
          </a:prstGeom>
        </p:spPr>
      </p:pic>
      <p:sp>
        <p:nvSpPr>
          <p:cNvPr id="4" name="Rectangle 3"/>
          <p:cNvSpPr/>
          <p:nvPr/>
        </p:nvSpPr>
        <p:spPr>
          <a:xfrm>
            <a:off x="6654650" y="1718169"/>
            <a:ext cx="248935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85800" y="762000"/>
            <a:ext cx="9448800" cy="685800"/>
          </a:xfrm>
          <a:prstGeom prst="rect">
            <a:avLst/>
          </a:prstGeom>
        </p:spPr>
        <p:txBody>
          <a:bodyPr vert="horz" wrap="square" lIns="0" tIns="0" rIns="0" bIns="0" rtlCol="0">
            <a:spAutoFit/>
          </a:bodyPr>
          <a:lstStyle/>
          <a:p>
            <a:pPr marL="2523490">
              <a:lnSpc>
                <a:spcPct val="100000"/>
              </a:lnSpc>
            </a:pPr>
            <a:r>
              <a:rPr dirty="0">
                <a:solidFill>
                  <a:schemeClr val="bg1"/>
                </a:solidFill>
              </a:rPr>
              <a:t>Label</a:t>
            </a:r>
            <a:r>
              <a:rPr spc="5" dirty="0">
                <a:solidFill>
                  <a:schemeClr val="bg1"/>
                </a:solidFill>
              </a:rPr>
              <a:t> </a:t>
            </a:r>
            <a:r>
              <a:rPr dirty="0">
                <a:solidFill>
                  <a:schemeClr val="bg1"/>
                </a:solidFill>
              </a:rPr>
              <a:t>Databa</a:t>
            </a:r>
            <a:r>
              <a:rPr spc="5" dirty="0">
                <a:solidFill>
                  <a:schemeClr val="bg1"/>
                </a:solidFill>
              </a:rPr>
              <a:t>s</a:t>
            </a:r>
            <a:r>
              <a:rPr dirty="0">
                <a:solidFill>
                  <a:schemeClr val="bg1"/>
                </a:solidFill>
              </a:rPr>
              <a:t>e</a:t>
            </a:r>
          </a:p>
        </p:txBody>
      </p:sp>
      <p:sp>
        <p:nvSpPr>
          <p:cNvPr id="3" name="object 3"/>
          <p:cNvSpPr txBox="1"/>
          <p:nvPr/>
        </p:nvSpPr>
        <p:spPr>
          <a:xfrm>
            <a:off x="6654650" y="1863634"/>
            <a:ext cx="2468880" cy="4585871"/>
          </a:xfrm>
          <a:prstGeom prst="rect">
            <a:avLst/>
          </a:prstGeom>
        </p:spPr>
        <p:txBody>
          <a:bodyPr vert="horz" wrap="square" lIns="0" tIns="0" rIns="0" bIns="0" rtlCol="0">
            <a:spAutoFit/>
          </a:bodyPr>
          <a:lstStyle/>
          <a:p>
            <a:pPr marL="355600" marR="88900" indent="-342900">
              <a:lnSpc>
                <a:spcPct val="100000"/>
              </a:lnSpc>
              <a:buFont typeface="Arial"/>
              <a:buChar char="•"/>
              <a:tabLst>
                <a:tab pos="355600" algn="l"/>
              </a:tabLst>
            </a:pPr>
            <a:r>
              <a:rPr sz="2400" dirty="0">
                <a:latin typeface="Arial"/>
                <a:cs typeface="Arial"/>
              </a:rPr>
              <a:t>If</a:t>
            </a:r>
            <a:r>
              <a:rPr sz="2400" spc="-15" dirty="0">
                <a:latin typeface="Arial"/>
                <a:cs typeface="Arial"/>
              </a:rPr>
              <a:t> </a:t>
            </a:r>
            <a:r>
              <a:rPr sz="2400" dirty="0">
                <a:latin typeface="Arial"/>
                <a:cs typeface="Arial"/>
              </a:rPr>
              <a:t>y</a:t>
            </a:r>
            <a:r>
              <a:rPr sz="2400" spc="-5" dirty="0">
                <a:latin typeface="Arial"/>
                <a:cs typeface="Arial"/>
              </a:rPr>
              <a:t>o</a:t>
            </a:r>
            <a:r>
              <a:rPr sz="2400" dirty="0">
                <a:latin typeface="Arial"/>
                <a:cs typeface="Arial"/>
              </a:rPr>
              <a:t>u </a:t>
            </a:r>
            <a:r>
              <a:rPr sz="2400" spc="-5" dirty="0">
                <a:latin typeface="Arial"/>
                <a:cs typeface="Arial"/>
              </a:rPr>
              <a:t>woul</a:t>
            </a:r>
            <a:r>
              <a:rPr sz="2400" dirty="0">
                <a:latin typeface="Arial"/>
                <a:cs typeface="Arial"/>
              </a:rPr>
              <a:t>d </a:t>
            </a:r>
            <a:r>
              <a:rPr sz="2400" spc="-5" dirty="0">
                <a:latin typeface="Arial"/>
                <a:cs typeface="Arial"/>
              </a:rPr>
              <a:t>li</a:t>
            </a:r>
            <a:r>
              <a:rPr sz="2400" dirty="0">
                <a:latin typeface="Arial"/>
                <a:cs typeface="Arial"/>
              </a:rPr>
              <a:t>ke</a:t>
            </a:r>
            <a:r>
              <a:rPr sz="2400" spc="1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gani</a:t>
            </a:r>
            <a:r>
              <a:rPr sz="2400" dirty="0">
                <a:latin typeface="Arial"/>
                <a:cs typeface="Arial"/>
              </a:rPr>
              <a:t>c </a:t>
            </a:r>
            <a:r>
              <a:rPr sz="2400" spc="-5" dirty="0" smtClean="0">
                <a:latin typeface="Arial"/>
                <a:cs typeface="Arial"/>
              </a:rPr>
              <a:t>p</a:t>
            </a:r>
            <a:r>
              <a:rPr sz="2400" dirty="0" smtClean="0">
                <a:latin typeface="Arial"/>
                <a:cs typeface="Arial"/>
              </a:rPr>
              <a:t>r</a:t>
            </a:r>
            <a:r>
              <a:rPr sz="2400" spc="-5" dirty="0" smtClean="0">
                <a:latin typeface="Arial"/>
                <a:cs typeface="Arial"/>
              </a:rPr>
              <a:t>odu</a:t>
            </a:r>
            <a:r>
              <a:rPr sz="2400" dirty="0" smtClean="0">
                <a:latin typeface="Arial"/>
                <a:cs typeface="Arial"/>
              </a:rPr>
              <a:t>cts, </a:t>
            </a:r>
            <a:r>
              <a:rPr sz="2400" dirty="0">
                <a:latin typeface="Arial"/>
                <a:cs typeface="Arial"/>
              </a:rPr>
              <a:t>c</a:t>
            </a:r>
            <a:r>
              <a:rPr sz="2400" spc="-5" dirty="0">
                <a:latin typeface="Arial"/>
                <a:cs typeface="Arial"/>
              </a:rPr>
              <a:t>he</a:t>
            </a:r>
            <a:r>
              <a:rPr sz="2400" dirty="0">
                <a:latin typeface="Arial"/>
                <a:cs typeface="Arial"/>
              </a:rPr>
              <a:t>ck t</a:t>
            </a:r>
            <a:r>
              <a:rPr sz="2400" spc="-5" dirty="0">
                <a:latin typeface="Arial"/>
                <a:cs typeface="Arial"/>
              </a:rPr>
              <a:t>he </a:t>
            </a:r>
            <a:r>
              <a:rPr sz="2400" dirty="0">
                <a:latin typeface="Arial"/>
                <a:cs typeface="Arial"/>
              </a:rPr>
              <a:t>“</a:t>
            </a:r>
            <a:r>
              <a:rPr sz="2400" dirty="0" smtClean="0">
                <a:latin typeface="Arial"/>
                <a:cs typeface="Arial"/>
              </a:rPr>
              <a:t>O</a:t>
            </a:r>
            <a:r>
              <a:rPr lang="en-US" sz="2400" dirty="0" smtClean="0">
                <a:latin typeface="Arial"/>
                <a:cs typeface="Arial"/>
              </a:rPr>
              <a:t>rganic </a:t>
            </a:r>
            <a:r>
              <a:rPr sz="2400" spc="-5" dirty="0" smtClean="0">
                <a:latin typeface="Arial"/>
                <a:cs typeface="Arial"/>
              </a:rPr>
              <a:t>P</a:t>
            </a:r>
            <a:r>
              <a:rPr sz="2400" dirty="0" smtClean="0">
                <a:latin typeface="Arial"/>
                <a:cs typeface="Arial"/>
              </a:rPr>
              <a:t>r</a:t>
            </a:r>
            <a:r>
              <a:rPr sz="2400" spc="-5" dirty="0" smtClean="0">
                <a:latin typeface="Arial"/>
                <a:cs typeface="Arial"/>
              </a:rPr>
              <a:t>odu</a:t>
            </a:r>
            <a:r>
              <a:rPr sz="2400" dirty="0" smtClean="0">
                <a:latin typeface="Arial"/>
                <a:cs typeface="Arial"/>
              </a:rPr>
              <a:t>cts</a:t>
            </a:r>
            <a:r>
              <a:rPr sz="2400" spc="5" dirty="0" smtClean="0">
                <a:latin typeface="Arial"/>
                <a:cs typeface="Arial"/>
              </a:rPr>
              <a:t> </a:t>
            </a:r>
            <a:r>
              <a:rPr sz="2400" dirty="0">
                <a:latin typeface="Arial"/>
                <a:cs typeface="Arial"/>
              </a:rPr>
              <a:t>O</a:t>
            </a:r>
            <a:r>
              <a:rPr sz="2400" spc="-5" dirty="0">
                <a:latin typeface="Arial"/>
                <a:cs typeface="Arial"/>
              </a:rPr>
              <a:t>nl</a:t>
            </a:r>
            <a:r>
              <a:rPr sz="2400" dirty="0">
                <a:latin typeface="Arial"/>
                <a:cs typeface="Arial"/>
              </a:rPr>
              <a:t>y” </a:t>
            </a:r>
            <a:r>
              <a:rPr sz="2400" spc="-5" dirty="0">
                <a:latin typeface="Arial"/>
                <a:cs typeface="Arial"/>
              </a:rPr>
              <a:t>box</a:t>
            </a:r>
            <a:endParaRPr sz="2400" dirty="0">
              <a:latin typeface="Arial"/>
              <a:cs typeface="Arial"/>
            </a:endParaRPr>
          </a:p>
          <a:p>
            <a:pPr marL="355600" marR="5080" indent="-342900">
              <a:lnSpc>
                <a:spcPct val="100000"/>
              </a:lnSpc>
              <a:spcBef>
                <a:spcPts val="575"/>
              </a:spcBef>
              <a:buFont typeface="Arial"/>
              <a:buChar char="•"/>
              <a:tabLst>
                <a:tab pos="355600" algn="l"/>
              </a:tabLst>
            </a:pPr>
            <a:r>
              <a:rPr sz="2400" spc="-5" dirty="0">
                <a:latin typeface="Arial"/>
                <a:cs typeface="Arial"/>
              </a:rPr>
              <a:t>Sea</a:t>
            </a:r>
            <a:r>
              <a:rPr sz="2400" dirty="0">
                <a:latin typeface="Arial"/>
                <a:cs typeface="Arial"/>
              </a:rPr>
              <a:t>rc</a:t>
            </a:r>
            <a:r>
              <a:rPr sz="2400" spc="-5" dirty="0">
                <a:latin typeface="Arial"/>
                <a:cs typeface="Arial"/>
              </a:rPr>
              <a:t>hin</a:t>
            </a:r>
            <a:r>
              <a:rPr sz="2400" dirty="0">
                <a:latin typeface="Arial"/>
                <a:cs typeface="Arial"/>
              </a:rPr>
              <a:t>g</a:t>
            </a:r>
            <a:r>
              <a:rPr sz="2400" spc="25" dirty="0">
                <a:latin typeface="Arial"/>
                <a:cs typeface="Arial"/>
              </a:rPr>
              <a:t> </a:t>
            </a:r>
            <a:r>
              <a:rPr sz="2400" spc="-5" dirty="0">
                <a:latin typeface="Arial"/>
                <a:cs typeface="Arial"/>
              </a:rPr>
              <a:t>by </a:t>
            </a:r>
            <a:r>
              <a:rPr sz="2400" dirty="0">
                <a:latin typeface="Arial"/>
                <a:cs typeface="Arial"/>
              </a:rPr>
              <a:t>“</a:t>
            </a:r>
            <a:r>
              <a:rPr sz="2400" spc="-5" dirty="0">
                <a:latin typeface="Arial"/>
                <a:cs typeface="Arial"/>
              </a:rPr>
              <a:t>C</a:t>
            </a:r>
            <a:r>
              <a:rPr sz="2400" dirty="0">
                <a:latin typeface="Arial"/>
                <a:cs typeface="Arial"/>
              </a:rPr>
              <a:t>r</a:t>
            </a:r>
            <a:r>
              <a:rPr sz="2400" spc="-5" dirty="0">
                <a:latin typeface="Arial"/>
                <a:cs typeface="Arial"/>
              </a:rPr>
              <a:t>o</a:t>
            </a:r>
            <a:r>
              <a:rPr sz="2400" dirty="0">
                <a:latin typeface="Arial"/>
                <a:cs typeface="Arial"/>
              </a:rPr>
              <a:t>p G</a:t>
            </a:r>
            <a:r>
              <a:rPr sz="2400" spc="5" dirty="0">
                <a:latin typeface="Arial"/>
                <a:cs typeface="Arial"/>
              </a:rPr>
              <a:t>r</a:t>
            </a:r>
            <a:r>
              <a:rPr sz="2400" spc="-5" dirty="0">
                <a:latin typeface="Arial"/>
                <a:cs typeface="Arial"/>
              </a:rPr>
              <a:t>oup</a:t>
            </a:r>
            <a:r>
              <a:rPr sz="2400" dirty="0">
                <a:latin typeface="Arial"/>
                <a:cs typeface="Arial"/>
              </a:rPr>
              <a:t>”</a:t>
            </a:r>
            <a:r>
              <a:rPr sz="2400" spc="-5" dirty="0">
                <a:latin typeface="Arial"/>
                <a:cs typeface="Arial"/>
              </a:rPr>
              <a:t> i</a:t>
            </a:r>
            <a:r>
              <a:rPr sz="2400" dirty="0">
                <a:latin typeface="Arial"/>
                <a:cs typeface="Arial"/>
              </a:rPr>
              <a:t>s r</a:t>
            </a:r>
            <a:r>
              <a:rPr sz="2400" spc="-5" dirty="0">
                <a:latin typeface="Arial"/>
                <a:cs typeface="Arial"/>
              </a:rPr>
              <a:t>e</a:t>
            </a:r>
            <a:r>
              <a:rPr sz="2400" dirty="0">
                <a:latin typeface="Arial"/>
                <a:cs typeface="Arial"/>
              </a:rPr>
              <a:t>c</a:t>
            </a:r>
            <a:r>
              <a:rPr sz="2400" spc="-5" dirty="0">
                <a:latin typeface="Arial"/>
                <a:cs typeface="Arial"/>
              </a:rPr>
              <a:t>o</a:t>
            </a:r>
            <a:r>
              <a:rPr sz="2400" dirty="0">
                <a:latin typeface="Arial"/>
                <a:cs typeface="Arial"/>
              </a:rPr>
              <a:t>mm</a:t>
            </a:r>
            <a:r>
              <a:rPr sz="2400" spc="-5" dirty="0">
                <a:latin typeface="Arial"/>
                <a:cs typeface="Arial"/>
              </a:rPr>
              <a:t>ended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ul</a:t>
            </a:r>
            <a:r>
              <a:rPr sz="2400" dirty="0">
                <a:latin typeface="Arial"/>
                <a:cs typeface="Arial"/>
              </a:rPr>
              <a:t>l r</a:t>
            </a:r>
            <a:r>
              <a:rPr sz="2400" spc="-5" dirty="0">
                <a:latin typeface="Arial"/>
                <a:cs typeface="Arial"/>
              </a:rPr>
              <a:t>e</a:t>
            </a:r>
            <a:r>
              <a:rPr sz="2400" dirty="0">
                <a:latin typeface="Arial"/>
                <a:cs typeface="Arial"/>
              </a:rPr>
              <a:t>s</a:t>
            </a:r>
            <a:r>
              <a:rPr sz="2400" spc="-5" dirty="0">
                <a:latin typeface="Arial"/>
                <a:cs typeface="Arial"/>
              </a:rPr>
              <a:t>ul</a:t>
            </a:r>
            <a:r>
              <a:rPr sz="2400" dirty="0">
                <a:latin typeface="Arial"/>
                <a:cs typeface="Arial"/>
              </a:rPr>
              <a:t>ts</a:t>
            </a:r>
          </a:p>
          <a:p>
            <a:pPr marL="355600" indent="-342900">
              <a:lnSpc>
                <a:spcPct val="100000"/>
              </a:lnSpc>
              <a:spcBef>
                <a:spcPts val="575"/>
              </a:spcBef>
              <a:buFont typeface="Arial"/>
              <a:buChar char="•"/>
              <a:tabLst>
                <a:tab pos="355600" algn="l"/>
              </a:tabLst>
            </a:pPr>
            <a:r>
              <a:rPr sz="2400" spc="-5" dirty="0">
                <a:latin typeface="Arial"/>
                <a:cs typeface="Arial"/>
              </a:rPr>
              <a:t>Sele</a:t>
            </a:r>
            <a:r>
              <a:rPr sz="2400" dirty="0">
                <a:latin typeface="Arial"/>
                <a:cs typeface="Arial"/>
              </a:rPr>
              <a:t>ct</a:t>
            </a:r>
            <a:r>
              <a:rPr sz="2400" spc="5" dirty="0">
                <a:latin typeface="Arial"/>
                <a:cs typeface="Arial"/>
              </a:rPr>
              <a:t> </a:t>
            </a:r>
            <a:r>
              <a:rPr sz="2400" dirty="0">
                <a:latin typeface="Arial"/>
                <a:cs typeface="Arial"/>
              </a:rPr>
              <a:t>“</a:t>
            </a:r>
            <a:r>
              <a:rPr sz="2400" spc="-5" dirty="0">
                <a:latin typeface="Arial"/>
                <a:cs typeface="Arial"/>
              </a:rPr>
              <a:t>Sea</a:t>
            </a:r>
            <a:r>
              <a:rPr sz="2400" dirty="0">
                <a:latin typeface="Arial"/>
                <a:cs typeface="Arial"/>
              </a:rPr>
              <a:t>rc</a:t>
            </a:r>
            <a:r>
              <a:rPr sz="2400" spc="-5" dirty="0">
                <a:latin typeface="Arial"/>
                <a:cs typeface="Arial"/>
              </a:rPr>
              <a:t>h”</a:t>
            </a:r>
            <a:endParaRPr sz="2400" dirty="0">
              <a:latin typeface="Arial"/>
              <a:cs typeface="Arial"/>
            </a:endParaRPr>
          </a:p>
        </p:txBody>
      </p:sp>
      <p:cxnSp>
        <p:nvCxnSpPr>
          <p:cNvPr id="13" name="Straight Arrow Connector 12"/>
          <p:cNvCxnSpPr/>
          <p:nvPr/>
        </p:nvCxnSpPr>
        <p:spPr>
          <a:xfrm flipH="1">
            <a:off x="3962400" y="3352800"/>
            <a:ext cx="282247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flipV="1">
            <a:off x="2514600" y="3886200"/>
            <a:ext cx="4270275" cy="1295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28192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808249"/>
            <a:ext cx="4686300" cy="715581"/>
          </a:xfrm>
          <a:prstGeom prst="rect">
            <a:avLst/>
          </a:prstGeom>
          <a:noFill/>
        </p:spPr>
        <p:txBody>
          <a:bodyPr wrap="square" rtlCol="0">
            <a:spAutoFit/>
          </a:bodyPr>
          <a:lstStyle/>
          <a:p>
            <a:pPr>
              <a:defRPr/>
            </a:pPr>
            <a:r>
              <a:rPr lang="en-US" sz="4050" dirty="0">
                <a:solidFill>
                  <a:schemeClr val="bg1"/>
                </a:solidFill>
                <a:latin typeface="MV Boli" panose="02000500030200090000" pitchFamily="2" charset="0"/>
                <a:cs typeface="MV Boli" panose="02000500030200090000" pitchFamily="2" charset="0"/>
              </a:rPr>
              <a:t>THANK YOU!</a:t>
            </a:r>
          </a:p>
        </p:txBody>
      </p:sp>
      <p:sp>
        <p:nvSpPr>
          <p:cNvPr id="3" name="TextBox 2"/>
          <p:cNvSpPr txBox="1"/>
          <p:nvPr/>
        </p:nvSpPr>
        <p:spPr>
          <a:xfrm>
            <a:off x="1600200" y="1325232"/>
            <a:ext cx="6400435" cy="3908762"/>
          </a:xfrm>
          <a:prstGeom prst="rect">
            <a:avLst/>
          </a:prstGeom>
          <a:noFill/>
        </p:spPr>
        <p:txBody>
          <a:bodyPr wrap="square" rtlCol="0">
            <a:spAutoFit/>
          </a:bodyPr>
          <a:lstStyle/>
          <a:p>
            <a:pPr>
              <a:defRPr/>
            </a:pPr>
            <a:endParaRPr lang="en-US" sz="2000" dirty="0">
              <a:solidFill>
                <a:srgbClr val="000000"/>
              </a:solidFill>
              <a:cs typeface="Arial" panose="020B0604020202020204" pitchFamily="34" charset="0"/>
            </a:endParaRPr>
          </a:p>
          <a:p>
            <a:r>
              <a:rPr lang="en-US" sz="2000" dirty="0">
                <a:solidFill>
                  <a:srgbClr val="000000"/>
                </a:solidFill>
                <a:cs typeface="Arial" panose="020B0604020202020204" pitchFamily="34" charset="0"/>
              </a:rPr>
              <a:t>Krista Coleman </a:t>
            </a:r>
            <a:endParaRPr lang="en-US" sz="2000" dirty="0" smtClean="0">
              <a:solidFill>
                <a:srgbClr val="000000"/>
              </a:solidFill>
              <a:cs typeface="Arial" panose="020B0604020202020204" pitchFamily="34" charset="0"/>
            </a:endParaRPr>
          </a:p>
          <a:p>
            <a:r>
              <a:rPr lang="en-US" sz="2000" dirty="0" smtClean="0">
                <a:cs typeface="Arial" panose="020B0604020202020204" pitchFamily="34" charset="0"/>
                <a:hlinkClick r:id="rId2"/>
              </a:rPr>
              <a:t>kristaco@</a:t>
            </a:r>
            <a:r>
              <a:rPr lang="en-US" sz="2000" dirty="0" smtClean="0">
                <a:solidFill>
                  <a:srgbClr val="000000"/>
                </a:solidFill>
                <a:cs typeface="Arial" panose="020B0604020202020204" pitchFamily="34" charset="0"/>
                <a:hlinkClick r:id="rId3"/>
              </a:rPr>
              <a:t>NJAES.</a:t>
            </a:r>
            <a:r>
              <a:rPr lang="en-US" sz="2000" dirty="0" smtClean="0">
                <a:cs typeface="Arial" panose="020B0604020202020204" pitchFamily="34" charset="0"/>
                <a:hlinkClick r:id="rId2"/>
              </a:rPr>
              <a:t>Rutgers.edu</a:t>
            </a:r>
            <a:r>
              <a:rPr lang="en-US" sz="2000" dirty="0" smtClean="0">
                <a:cs typeface="Arial" panose="020B0604020202020204" pitchFamily="34" charset="0"/>
              </a:rPr>
              <a:t>  </a:t>
            </a:r>
            <a:endParaRPr lang="en-US" sz="2000" dirty="0">
              <a:cs typeface="Arial" panose="020B0604020202020204" pitchFamily="34" charset="0"/>
            </a:endParaRPr>
          </a:p>
          <a:p>
            <a:pPr>
              <a:defRPr/>
            </a:pPr>
            <a:endParaRPr lang="en-US" sz="2000" dirty="0" smtClean="0">
              <a:solidFill>
                <a:srgbClr val="000000"/>
              </a:solidFill>
              <a:cs typeface="Arial" panose="020B0604020202020204" pitchFamily="34" charset="0"/>
            </a:endParaRPr>
          </a:p>
          <a:p>
            <a:pPr>
              <a:defRPr/>
            </a:pPr>
            <a:r>
              <a:rPr lang="en-US" sz="2000" dirty="0" smtClean="0">
                <a:solidFill>
                  <a:srgbClr val="000000"/>
                </a:solidFill>
                <a:cs typeface="Arial" panose="020B0604020202020204" pitchFamily="34" charset="0"/>
              </a:rPr>
              <a:t>Michael </a:t>
            </a:r>
            <a:r>
              <a:rPr lang="en-US" sz="2000" dirty="0">
                <a:solidFill>
                  <a:srgbClr val="000000"/>
                </a:solidFill>
                <a:cs typeface="Arial" panose="020B0604020202020204" pitchFamily="34" charset="0"/>
              </a:rPr>
              <a:t>Braverman </a:t>
            </a:r>
            <a:endParaRPr lang="en-US" sz="2000" dirty="0" smtClean="0">
              <a:solidFill>
                <a:srgbClr val="000000"/>
              </a:solidFill>
              <a:cs typeface="Arial" panose="020B0604020202020204" pitchFamily="34" charset="0"/>
            </a:endParaRPr>
          </a:p>
          <a:p>
            <a:pPr>
              <a:defRPr/>
            </a:pPr>
            <a:r>
              <a:rPr lang="en-US" sz="2000" dirty="0" smtClean="0">
                <a:solidFill>
                  <a:srgbClr val="000000"/>
                </a:solidFill>
                <a:cs typeface="Arial" panose="020B0604020202020204" pitchFamily="34" charset="0"/>
                <a:hlinkClick r:id="rId3"/>
              </a:rPr>
              <a:t>mbrave@NJAES.Rutgers.edu</a:t>
            </a:r>
            <a:r>
              <a:rPr lang="en-US" sz="2000" dirty="0" smtClean="0">
                <a:solidFill>
                  <a:srgbClr val="000000"/>
                </a:solidFill>
                <a:cs typeface="Arial" panose="020B0604020202020204" pitchFamily="34" charset="0"/>
              </a:rPr>
              <a:t> </a:t>
            </a:r>
            <a:endParaRPr lang="en-US" sz="2000" dirty="0">
              <a:solidFill>
                <a:srgbClr val="000000"/>
              </a:solidFill>
              <a:cs typeface="Arial" panose="020B0604020202020204" pitchFamily="34" charset="0"/>
            </a:endParaRPr>
          </a:p>
          <a:p>
            <a:endParaRPr lang="en-US" sz="2000" dirty="0">
              <a:cs typeface="Arial" panose="020B0604020202020204" pitchFamily="34" charset="0"/>
            </a:endParaRPr>
          </a:p>
          <a:p>
            <a:r>
              <a:rPr lang="en-US" sz="2000" dirty="0">
                <a:solidFill>
                  <a:srgbClr val="000000"/>
                </a:solidFill>
                <a:cs typeface="Arial" panose="020B0604020202020204" pitchFamily="34" charset="0"/>
              </a:rPr>
              <a:t>Bill Barney </a:t>
            </a:r>
            <a:endParaRPr lang="en-US" sz="2000" dirty="0" smtClean="0">
              <a:solidFill>
                <a:srgbClr val="000000"/>
              </a:solidFill>
              <a:cs typeface="Arial" panose="020B0604020202020204" pitchFamily="34" charset="0"/>
            </a:endParaRPr>
          </a:p>
          <a:p>
            <a:r>
              <a:rPr lang="en-US" sz="2000" dirty="0" smtClean="0">
                <a:solidFill>
                  <a:srgbClr val="000000"/>
                </a:solidFill>
                <a:cs typeface="Arial" panose="020B0604020202020204" pitchFamily="34" charset="0"/>
                <a:hlinkClick r:id="rId4"/>
              </a:rPr>
              <a:t>barney@NJAES.</a:t>
            </a:r>
            <a:r>
              <a:rPr lang="en-US" sz="2000" dirty="0" smtClean="0">
                <a:cs typeface="Arial" panose="020B0604020202020204" pitchFamily="34" charset="0"/>
                <a:hlinkClick r:id="rId4"/>
              </a:rPr>
              <a:t>Rutgers.edu</a:t>
            </a:r>
            <a:r>
              <a:rPr lang="en-US" sz="2000" dirty="0" smtClean="0">
                <a:cs typeface="Arial" panose="020B0604020202020204" pitchFamily="34" charset="0"/>
              </a:rPr>
              <a:t> </a:t>
            </a:r>
            <a:endParaRPr lang="en-US" sz="2000" dirty="0">
              <a:cs typeface="Arial" panose="020B0604020202020204" pitchFamily="34" charset="0"/>
            </a:endParaRPr>
          </a:p>
          <a:p>
            <a:endParaRPr lang="en-US" sz="2000" dirty="0" smtClean="0">
              <a:solidFill>
                <a:srgbClr val="000000"/>
              </a:solidFill>
              <a:cs typeface="Arial" panose="020B0604020202020204" pitchFamily="34" charset="0"/>
            </a:endParaRPr>
          </a:p>
          <a:p>
            <a:r>
              <a:rPr lang="en-US" sz="2000" dirty="0" smtClean="0">
                <a:solidFill>
                  <a:srgbClr val="000000"/>
                </a:solidFill>
                <a:cs typeface="Arial" panose="020B0604020202020204" pitchFamily="34" charset="0"/>
              </a:rPr>
              <a:t>Jerry Baron</a:t>
            </a:r>
          </a:p>
          <a:p>
            <a:r>
              <a:rPr lang="en-US" sz="2000" dirty="0" smtClean="0">
                <a:solidFill>
                  <a:srgbClr val="000000"/>
                </a:solidFill>
                <a:cs typeface="Arial" panose="020B0604020202020204" pitchFamily="34" charset="0"/>
                <a:hlinkClick r:id="rId4"/>
              </a:rPr>
              <a:t>jbaron@NJAES.</a:t>
            </a:r>
            <a:r>
              <a:rPr lang="en-US" sz="2000" dirty="0" smtClean="0">
                <a:cs typeface="Arial" panose="020B0604020202020204" pitchFamily="34" charset="0"/>
                <a:hlinkClick r:id="rId4"/>
              </a:rPr>
              <a:t>Rutgers.edu</a:t>
            </a:r>
            <a:endParaRPr lang="en-US" sz="2000" dirty="0">
              <a:solidFill>
                <a:srgbClr val="000000"/>
              </a:solidFill>
              <a:cs typeface="Arial" panose="020B0604020202020204" pitchFamily="34" charset="0"/>
            </a:endParaRPr>
          </a:p>
        </p:txBody>
      </p:sp>
      <p:sp>
        <p:nvSpPr>
          <p:cNvPr id="4" name="Rectangle 3"/>
          <p:cNvSpPr/>
          <p:nvPr/>
        </p:nvSpPr>
        <p:spPr>
          <a:xfrm>
            <a:off x="1524000" y="5420116"/>
            <a:ext cx="5110145" cy="1061829"/>
          </a:xfrm>
          <a:prstGeom prst="rect">
            <a:avLst/>
          </a:prstGeom>
        </p:spPr>
        <p:txBody>
          <a:bodyPr wrap="square">
            <a:spAutoFit/>
          </a:bodyPr>
          <a:lstStyle/>
          <a:p>
            <a:r>
              <a:rPr lang="en-US" sz="1050" dirty="0"/>
              <a:t>This material is based upon work that is supported by the National Institute of Food and Agriculture, U.S. Department of Agriculture, under award number 2015-34383-23710 with substantial cooperation and support from the State Agricultural Experiment </a:t>
            </a:r>
            <a:r>
              <a:rPr lang="en-US" sz="1050" dirty="0" smtClean="0"/>
              <a:t>Stations</a:t>
            </a:r>
            <a:r>
              <a:rPr lang="en-US" sz="1050" dirty="0"/>
              <a:t>, USDA-ARS and USDA-FAS  In accordance with Federal Law and U.S. Department of Agriculture policy, this institution is prohibited from discriminating on the basis of race, color, national origin, sex, age or disability.</a:t>
            </a:r>
          </a:p>
        </p:txBody>
      </p:sp>
      <p:pic>
        <p:nvPicPr>
          <p:cNvPr id="6" name="Picture 6" descr="Image result for bacterial speck tomato"/>
          <p:cNvPicPr>
            <a:picLocks noChangeAspect="1" noChangeArrowheads="1"/>
          </p:cNvPicPr>
          <p:nvPr/>
        </p:nvPicPr>
        <p:blipFill>
          <a:blip r:embed="rId5" cstate="print">
            <a:extLst>
              <a:ext uri="{28A0092B-C50C-407E-A947-70E740481C1C}">
                <a14:useLocalDpi xmlns:a14="http://schemas.microsoft.com/office/drawing/2010/main" val="0"/>
              </a:ext>
            </a:extLst>
          </a:blip>
          <a:srcRect l="18208" r="18208"/>
          <a:stretch>
            <a:fillRect/>
          </a:stretch>
        </p:blipFill>
        <p:spPr bwMode="auto">
          <a:xfrm>
            <a:off x="95990" y="1673455"/>
            <a:ext cx="1347065" cy="1522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19"/>
          <p:cNvPicPr>
            <a:picLocks noChangeAspect="1"/>
          </p:cNvPicPr>
          <p:nvPr/>
        </p:nvPicPr>
        <p:blipFill>
          <a:blip r:embed="rId6">
            <a:extLst>
              <a:ext uri="{28A0092B-C50C-407E-A947-70E740481C1C}">
                <a14:useLocalDpi xmlns:a14="http://schemas.microsoft.com/office/drawing/2010/main" val="0"/>
              </a:ext>
            </a:extLst>
          </a:blip>
          <a:srcRect l="21176" r="21176"/>
          <a:stretch>
            <a:fillRect/>
          </a:stretch>
        </p:blipFill>
        <p:spPr>
          <a:xfrm>
            <a:off x="95990" y="3184954"/>
            <a:ext cx="1347065" cy="1859108"/>
          </a:xfrm>
          <a:prstGeom prst="rect">
            <a:avLst/>
          </a:prstGeom>
        </p:spPr>
      </p:pic>
      <p:pic>
        <p:nvPicPr>
          <p:cNvPr id="9" name="Picture Placeholder 11"/>
          <p:cNvPicPr>
            <a:picLocks noChangeAspect="1"/>
          </p:cNvPicPr>
          <p:nvPr/>
        </p:nvPicPr>
        <p:blipFill>
          <a:blip r:embed="rId7"/>
          <a:srcRect l="12839" r="12839"/>
          <a:stretch>
            <a:fillRect/>
          </a:stretch>
        </p:blipFill>
        <p:spPr>
          <a:xfrm>
            <a:off x="95990" y="5044062"/>
            <a:ext cx="1347065" cy="1813938"/>
          </a:xfrm>
          <a:prstGeom prst="rect">
            <a:avLst/>
          </a:prstGeom>
        </p:spPr>
      </p:pic>
    </p:spTree>
    <p:extLst>
      <p:ext uri="{BB962C8B-B14F-4D97-AF65-F5344CB8AC3E}">
        <p14:creationId xmlns:p14="http://schemas.microsoft.com/office/powerpoint/2010/main" val="395951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838200"/>
            <a:ext cx="5309274" cy="584775"/>
          </a:xfrm>
          <a:prstGeom prst="rect">
            <a:avLst/>
          </a:prstGeom>
        </p:spPr>
        <p:txBody>
          <a:bodyPr wrap="none">
            <a:spAutoFit/>
          </a:bodyPr>
          <a:lstStyle/>
          <a:p>
            <a:pPr algn="ctr" fontAlgn="base">
              <a:spcBef>
                <a:spcPct val="50000"/>
              </a:spcBef>
              <a:spcAft>
                <a:spcPct val="0"/>
              </a:spcAft>
            </a:pPr>
            <a:r>
              <a:rPr lang="en-US" sz="3200" dirty="0" smtClean="0">
                <a:solidFill>
                  <a:schemeClr val="bg1"/>
                </a:solidFill>
              </a:rPr>
              <a:t>Frequently Asked Questions</a:t>
            </a:r>
            <a:endParaRPr lang="en-US" sz="3200" dirty="0">
              <a:solidFill>
                <a:schemeClr val="bg1"/>
              </a:solidFill>
            </a:endParaRPr>
          </a:p>
        </p:txBody>
      </p:sp>
      <p:sp>
        <p:nvSpPr>
          <p:cNvPr id="3" name="Rectangle 2"/>
          <p:cNvSpPr/>
          <p:nvPr/>
        </p:nvSpPr>
        <p:spPr>
          <a:xfrm>
            <a:off x="342900" y="1648176"/>
            <a:ext cx="8610600" cy="5509200"/>
          </a:xfrm>
          <a:prstGeom prst="rect">
            <a:avLst/>
          </a:prstGeom>
        </p:spPr>
        <p:txBody>
          <a:bodyPr wrap="square">
            <a:spAutoFit/>
          </a:bodyPr>
          <a:lstStyle/>
          <a:p>
            <a:r>
              <a:rPr lang="en-US" sz="2800" b="1" dirty="0" smtClean="0"/>
              <a:t>Q: </a:t>
            </a:r>
            <a:r>
              <a:rPr lang="en-US" sz="2800" dirty="0" smtClean="0"/>
              <a:t>How long is the regulatory process through the EPA?</a:t>
            </a:r>
          </a:p>
          <a:p>
            <a:r>
              <a:rPr lang="en-US" sz="2800" b="1" dirty="0" smtClean="0"/>
              <a:t>A: </a:t>
            </a:r>
            <a:r>
              <a:rPr lang="en-US" sz="2800" dirty="0" smtClean="0"/>
              <a:t>Generally 18 to 19 </a:t>
            </a:r>
            <a:r>
              <a:rPr lang="en-US" sz="2800" dirty="0"/>
              <a:t>months for </a:t>
            </a:r>
            <a:r>
              <a:rPr lang="en-US" sz="2800" dirty="0" smtClean="0"/>
              <a:t>a new </a:t>
            </a:r>
            <a:r>
              <a:rPr lang="en-US" sz="2800" dirty="0"/>
              <a:t>active ingredient to be registered</a:t>
            </a:r>
          </a:p>
          <a:p>
            <a:endParaRPr lang="en-US" sz="2800" b="1" dirty="0" smtClean="0"/>
          </a:p>
          <a:p>
            <a:r>
              <a:rPr lang="en-US" sz="2800" b="1" dirty="0"/>
              <a:t>Q: </a:t>
            </a:r>
            <a:r>
              <a:rPr lang="en-US" sz="2800" dirty="0"/>
              <a:t>Is a </a:t>
            </a:r>
            <a:r>
              <a:rPr lang="en-US" sz="2800" dirty="0" err="1"/>
              <a:t>biopesticide</a:t>
            </a:r>
            <a:r>
              <a:rPr lang="en-US" sz="2800" dirty="0"/>
              <a:t> organic?</a:t>
            </a:r>
          </a:p>
          <a:p>
            <a:r>
              <a:rPr lang="en-US" sz="2800" b="1" dirty="0"/>
              <a:t>A: </a:t>
            </a:r>
            <a:r>
              <a:rPr lang="en-US" sz="2800" dirty="0"/>
              <a:t>Not necessarily. For example, </a:t>
            </a:r>
            <a:r>
              <a:rPr lang="en-US" sz="2800" dirty="0" err="1"/>
              <a:t>inerts</a:t>
            </a:r>
            <a:r>
              <a:rPr lang="en-US" sz="2800" dirty="0"/>
              <a:t> must be approved organic products, </a:t>
            </a:r>
            <a:r>
              <a:rPr lang="en-US" sz="2800" dirty="0" err="1"/>
              <a:t>Biochemicals</a:t>
            </a:r>
            <a:r>
              <a:rPr lang="en-US" sz="2800" dirty="0"/>
              <a:t> organically produced, and </a:t>
            </a:r>
            <a:r>
              <a:rPr lang="en-US" sz="2800" dirty="0" err="1"/>
              <a:t>microbials</a:t>
            </a:r>
            <a:r>
              <a:rPr lang="en-US" sz="2800" dirty="0"/>
              <a:t> must have appropriate media for manufacturing. In the United States, guidelines are established by the USDA National Organic Program (NOP).</a:t>
            </a:r>
          </a:p>
          <a:p>
            <a:endParaRPr lang="en-US" sz="2400" b="1" dirty="0" smtClean="0"/>
          </a:p>
          <a:p>
            <a:endParaRPr lang="en-US" sz="2400" dirty="0"/>
          </a:p>
          <a:p>
            <a:endParaRPr lang="en-US" sz="2400" dirty="0"/>
          </a:p>
        </p:txBody>
      </p:sp>
      <p:sp>
        <p:nvSpPr>
          <p:cNvPr id="4" name="Title 3"/>
          <p:cNvSpPr>
            <a:spLocks noGrp="1"/>
          </p:cNvSpPr>
          <p:nvPr>
            <p:ph type="title"/>
          </p:nvPr>
        </p:nvSpPr>
        <p:spPr>
          <a:xfrm>
            <a:off x="533400" y="392576"/>
            <a:ext cx="8229600" cy="1143000"/>
          </a:xfrm>
        </p:spPr>
        <p:txBody>
          <a:bodyPr/>
          <a:lstStyle/>
          <a:p>
            <a:r>
              <a:rPr lang="en-US" dirty="0" smtClean="0"/>
              <a:t>Frequently Asked Questions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17571" cy="1043600"/>
          </a:xfrm>
          <a:prstGeom prst="rect">
            <a:avLst/>
          </a:prstGeom>
        </p:spPr>
      </p:pic>
    </p:spTree>
    <p:extLst>
      <p:ext uri="{BB962C8B-B14F-4D97-AF65-F5344CB8AC3E}">
        <p14:creationId xmlns:p14="http://schemas.microsoft.com/office/powerpoint/2010/main" val="459664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838200"/>
            <a:ext cx="5309274" cy="584775"/>
          </a:xfrm>
          <a:prstGeom prst="rect">
            <a:avLst/>
          </a:prstGeom>
        </p:spPr>
        <p:txBody>
          <a:bodyPr wrap="none">
            <a:spAutoFit/>
          </a:bodyPr>
          <a:lstStyle/>
          <a:p>
            <a:pPr algn="ctr" fontAlgn="base">
              <a:spcBef>
                <a:spcPct val="50000"/>
              </a:spcBef>
              <a:spcAft>
                <a:spcPct val="0"/>
              </a:spcAft>
            </a:pPr>
            <a:r>
              <a:rPr lang="en-US" sz="3200" dirty="0" smtClean="0">
                <a:solidFill>
                  <a:schemeClr val="bg1"/>
                </a:solidFill>
              </a:rPr>
              <a:t>Frequently Asked Questions</a:t>
            </a:r>
            <a:endParaRPr lang="en-US" sz="3200" dirty="0">
              <a:solidFill>
                <a:schemeClr val="bg1"/>
              </a:solidFill>
            </a:endParaRPr>
          </a:p>
        </p:txBody>
      </p:sp>
      <p:sp>
        <p:nvSpPr>
          <p:cNvPr id="3" name="Rectangle 2"/>
          <p:cNvSpPr/>
          <p:nvPr/>
        </p:nvSpPr>
        <p:spPr>
          <a:xfrm>
            <a:off x="228600" y="1702087"/>
            <a:ext cx="8801100" cy="5262979"/>
          </a:xfrm>
          <a:prstGeom prst="rect">
            <a:avLst/>
          </a:prstGeom>
        </p:spPr>
        <p:txBody>
          <a:bodyPr wrap="square">
            <a:spAutoFit/>
          </a:bodyPr>
          <a:lstStyle/>
          <a:p>
            <a:r>
              <a:rPr lang="en-US" sz="2800" b="1" dirty="0"/>
              <a:t>Q: </a:t>
            </a:r>
            <a:r>
              <a:rPr lang="en-US" sz="2800" dirty="0"/>
              <a:t>How much funding does the IR-4 </a:t>
            </a:r>
            <a:r>
              <a:rPr lang="en-US" sz="2800" dirty="0" err="1"/>
              <a:t>Biopesticide</a:t>
            </a:r>
            <a:r>
              <a:rPr lang="en-US" sz="2800" dirty="0"/>
              <a:t> and Organic Support Program provide for efficacy research?</a:t>
            </a:r>
          </a:p>
          <a:p>
            <a:r>
              <a:rPr lang="en-US" sz="2800" b="1" dirty="0"/>
              <a:t>A: </a:t>
            </a:r>
            <a:r>
              <a:rPr lang="en-US" sz="2800" dirty="0"/>
              <a:t>$400,000 (USD) per year. Most projects get $15,000 or less.</a:t>
            </a:r>
          </a:p>
          <a:p>
            <a:endParaRPr lang="en-US" sz="2800" dirty="0"/>
          </a:p>
          <a:p>
            <a:r>
              <a:rPr lang="en-US" sz="2800" b="1" dirty="0" smtClean="0"/>
              <a:t>Q: </a:t>
            </a:r>
            <a:r>
              <a:rPr lang="en-US" sz="2800" dirty="0" smtClean="0"/>
              <a:t>How does “regulatory” differ from “registration?”</a:t>
            </a:r>
          </a:p>
          <a:p>
            <a:r>
              <a:rPr lang="en-US" sz="2800" b="1" dirty="0" smtClean="0"/>
              <a:t>A: </a:t>
            </a:r>
            <a:r>
              <a:rPr lang="en-US" sz="2800" dirty="0" smtClean="0"/>
              <a:t>EPA’s regulatory aspect refers to the guidelines for </a:t>
            </a:r>
            <a:r>
              <a:rPr lang="en-US" sz="2800" dirty="0"/>
              <a:t>protecting human health and the </a:t>
            </a:r>
            <a:r>
              <a:rPr lang="en-US" sz="2800" dirty="0" smtClean="0"/>
              <a:t>environment. Registration </a:t>
            </a:r>
            <a:r>
              <a:rPr lang="en-US" sz="2800" dirty="0"/>
              <a:t>refers </a:t>
            </a:r>
            <a:r>
              <a:rPr lang="en-US" sz="2800" dirty="0" smtClean="0"/>
              <a:t>to the process </a:t>
            </a:r>
            <a:r>
              <a:rPr lang="en-US" sz="2800" dirty="0"/>
              <a:t>of </a:t>
            </a:r>
            <a:r>
              <a:rPr lang="en-US" sz="2800" dirty="0" smtClean="0"/>
              <a:t>officially adding a </a:t>
            </a:r>
            <a:r>
              <a:rPr lang="en-US" sz="2800" dirty="0" err="1" smtClean="0"/>
              <a:t>biopesticide</a:t>
            </a:r>
            <a:r>
              <a:rPr lang="en-US" sz="2800" dirty="0" smtClean="0"/>
              <a:t> (pest control product) to the national list, i.e. the product as a label for use by growers.</a:t>
            </a:r>
            <a:endParaRPr lang="en-US" sz="2800" dirty="0"/>
          </a:p>
          <a:p>
            <a:endParaRPr lang="en-US" sz="2800" dirty="0"/>
          </a:p>
        </p:txBody>
      </p:sp>
      <p:sp>
        <p:nvSpPr>
          <p:cNvPr id="4" name="Title 3"/>
          <p:cNvSpPr>
            <a:spLocks noGrp="1"/>
          </p:cNvSpPr>
          <p:nvPr>
            <p:ph type="title"/>
          </p:nvPr>
        </p:nvSpPr>
        <p:spPr>
          <a:xfrm>
            <a:off x="673437" y="559087"/>
            <a:ext cx="8229600" cy="1143000"/>
          </a:xfrm>
        </p:spPr>
        <p:txBody>
          <a:bodyPr/>
          <a:lstStyle/>
          <a:p>
            <a:r>
              <a:rPr lang="en-US" dirty="0" smtClean="0"/>
              <a:t>Frequently Asked Questions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17571" cy="1043600"/>
          </a:xfrm>
          <a:prstGeom prst="rect">
            <a:avLst/>
          </a:prstGeom>
        </p:spPr>
      </p:pic>
    </p:spTree>
    <p:extLst>
      <p:ext uri="{BB962C8B-B14F-4D97-AF65-F5344CB8AC3E}">
        <p14:creationId xmlns:p14="http://schemas.microsoft.com/office/powerpoint/2010/main" val="683311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781594"/>
            <a:ext cx="4572000" cy="646331"/>
          </a:xfrm>
          <a:prstGeom prst="rect">
            <a:avLst/>
          </a:prstGeom>
          <a:noFill/>
        </p:spPr>
        <p:txBody>
          <a:bodyPr wrap="square" rtlCol="0">
            <a:spAutoFit/>
          </a:bodyPr>
          <a:lstStyle/>
          <a:p>
            <a:r>
              <a:rPr lang="en-US" sz="3600" dirty="0">
                <a:solidFill>
                  <a:schemeClr val="bg1"/>
                </a:solidFill>
              </a:rPr>
              <a:t> The IR-4 Project</a:t>
            </a:r>
          </a:p>
        </p:txBody>
      </p:sp>
      <p:sp>
        <p:nvSpPr>
          <p:cNvPr id="3" name="TextBox 2"/>
          <p:cNvSpPr txBox="1"/>
          <p:nvPr/>
        </p:nvSpPr>
        <p:spPr>
          <a:xfrm>
            <a:off x="152400" y="1676400"/>
            <a:ext cx="6571716" cy="4832092"/>
          </a:xfrm>
          <a:prstGeom prst="rect">
            <a:avLst/>
          </a:prstGeom>
          <a:noFill/>
        </p:spPr>
        <p:txBody>
          <a:bodyPr wrap="square" rtlCol="0">
            <a:spAutoFit/>
          </a:bodyPr>
          <a:lstStyle/>
          <a:p>
            <a:pPr marL="342900" indent="-342900">
              <a:buClr>
                <a:schemeClr val="accent3">
                  <a:lumMod val="50000"/>
                </a:schemeClr>
              </a:buClr>
              <a:buFont typeface="Arial" panose="020B0604020202020204" pitchFamily="34" charset="0"/>
              <a:buChar char="•"/>
            </a:pPr>
            <a:r>
              <a:rPr lang="en-US" sz="2800" dirty="0"/>
              <a:t>The IR-4 (Interregional Research Project No.4) </a:t>
            </a:r>
            <a:r>
              <a:rPr lang="en-US" sz="2800" dirty="0" smtClean="0"/>
              <a:t>supports growers by making pest control products available for use on specialty </a:t>
            </a:r>
            <a:r>
              <a:rPr lang="en-US" sz="2800" dirty="0"/>
              <a:t>crops</a:t>
            </a:r>
          </a:p>
          <a:p>
            <a:pPr marL="342900" indent="-342900">
              <a:buClr>
                <a:schemeClr val="accent3">
                  <a:lumMod val="50000"/>
                </a:schemeClr>
              </a:buClr>
              <a:buFont typeface="Arial" panose="020B0604020202020204" pitchFamily="34" charset="0"/>
              <a:buChar char="•"/>
            </a:pPr>
            <a:r>
              <a:rPr lang="en-US" sz="2800" dirty="0"/>
              <a:t>Since 1963, we have been the major resource for supplying pest management tools by developing research data to support new EPA </a:t>
            </a:r>
            <a:r>
              <a:rPr lang="en-US" sz="2800" dirty="0" smtClean="0"/>
              <a:t>registrations</a:t>
            </a:r>
          </a:p>
          <a:p>
            <a:pPr marL="342900" indent="-342900">
              <a:buClr>
                <a:schemeClr val="accent3">
                  <a:lumMod val="50000"/>
                </a:schemeClr>
              </a:buClr>
              <a:buFont typeface="Arial" panose="020B0604020202020204" pitchFamily="34" charset="0"/>
              <a:buChar char="•"/>
            </a:pPr>
            <a:r>
              <a:rPr lang="en-US" sz="2800" dirty="0" smtClean="0"/>
              <a:t>We fill the void where Registrants don’t see an economic interest</a:t>
            </a:r>
            <a:endParaRPr lang="en-US" sz="2800" dirty="0"/>
          </a:p>
        </p:txBody>
      </p:sp>
      <p:pic>
        <p:nvPicPr>
          <p:cNvPr id="5" name="Picture 4"/>
          <p:cNvPicPr>
            <a:picLocks noChangeAspect="1"/>
          </p:cNvPicPr>
          <p:nvPr/>
        </p:nvPicPr>
        <p:blipFill>
          <a:blip r:embed="rId3"/>
          <a:stretch>
            <a:fillRect/>
          </a:stretch>
        </p:blipFill>
        <p:spPr>
          <a:xfrm>
            <a:off x="6477000" y="3962400"/>
            <a:ext cx="2568528" cy="1143000"/>
          </a:xfrm>
          <a:prstGeom prst="rect">
            <a:avLst/>
          </a:prstGeom>
          <a:effectLst>
            <a:softEdge rad="139700"/>
          </a:effectLst>
        </p:spPr>
      </p:pic>
    </p:spTree>
    <p:extLst>
      <p:ext uri="{BB962C8B-B14F-4D97-AF65-F5344CB8AC3E}">
        <p14:creationId xmlns:p14="http://schemas.microsoft.com/office/powerpoint/2010/main" val="1676325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2286000" y="725269"/>
            <a:ext cx="373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dirty="0">
                <a:solidFill>
                  <a:schemeClr val="bg1"/>
                </a:solidFill>
              </a:rPr>
              <a:t>Specialty</a:t>
            </a:r>
            <a:r>
              <a:rPr lang="en-US" altLang="en-US" sz="3200" dirty="0">
                <a:solidFill>
                  <a:schemeClr val="bg1"/>
                </a:solidFill>
              </a:rPr>
              <a:t> Crops</a:t>
            </a:r>
          </a:p>
        </p:txBody>
      </p:sp>
      <p:sp>
        <p:nvSpPr>
          <p:cNvPr id="2057" name="Text Box 9"/>
          <p:cNvSpPr txBox="1">
            <a:spLocks noChangeArrowheads="1"/>
          </p:cNvSpPr>
          <p:nvPr/>
        </p:nvSpPr>
        <p:spPr bwMode="auto">
          <a:xfrm>
            <a:off x="2774020" y="1579233"/>
            <a:ext cx="3505200" cy="4893647"/>
          </a:xfrm>
          <a:prstGeom prst="rect">
            <a:avLst/>
          </a:prstGeom>
          <a:gradFill rotWithShape="1">
            <a:gsLst>
              <a:gs pos="0">
                <a:schemeClr val="accent1"/>
              </a:gs>
              <a:gs pos="100000">
                <a:schemeClr val="bg1"/>
              </a:gs>
            </a:gsLst>
            <a:lin ang="5400000" scaled="1"/>
          </a:gradFill>
          <a:ln>
            <a:noFill/>
          </a:ln>
          <a:effectLst/>
          <a:scene3d>
            <a:camera prst="legacyPerspectiveBottom"/>
            <a:lightRig rig="legacyFlat3" dir="t"/>
          </a:scene3d>
          <a:sp3d extrusionH="8874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sy="50000" kx="2453608" rotWithShape="0">
                    <a:srgbClr val="808080">
                      <a:alpha val="50000"/>
                    </a:srgbClr>
                  </a:outerShdw>
                </a:effectLst>
              </a14:hiddenEffects>
            </a:ext>
          </a:extLst>
        </p:spPr>
        <p:txBody>
          <a:bodyPr>
            <a:spAutoFit/>
            <a:flatTx/>
          </a:bodyPr>
          <a:lstStyle/>
          <a:p>
            <a:pPr>
              <a:spcBef>
                <a:spcPct val="50000"/>
              </a:spcBef>
            </a:pPr>
            <a:r>
              <a:rPr lang="en-US" altLang="en-US" sz="2000" b="1" dirty="0"/>
              <a:t>	</a:t>
            </a:r>
            <a:r>
              <a:rPr lang="en-US" altLang="en-US" sz="2400" b="1" dirty="0"/>
              <a:t>Vegetables</a:t>
            </a:r>
          </a:p>
          <a:p>
            <a:pPr>
              <a:spcBef>
                <a:spcPct val="50000"/>
              </a:spcBef>
            </a:pPr>
            <a:r>
              <a:rPr lang="en-US" altLang="en-US" sz="2400" b="1" dirty="0"/>
              <a:t>	Fruits</a:t>
            </a:r>
          </a:p>
          <a:p>
            <a:pPr>
              <a:spcBef>
                <a:spcPct val="50000"/>
              </a:spcBef>
            </a:pPr>
            <a:r>
              <a:rPr lang="en-US" altLang="en-US" sz="2400" b="1" dirty="0"/>
              <a:t>	</a:t>
            </a:r>
            <a:r>
              <a:rPr lang="en-US" altLang="en-US" sz="2400" b="1" dirty="0" smtClean="0"/>
              <a:t>Tree Nuts </a:t>
            </a:r>
            <a:endParaRPr lang="en-US" altLang="en-US" sz="2400" b="1" dirty="0"/>
          </a:p>
          <a:p>
            <a:pPr>
              <a:spcBef>
                <a:spcPct val="50000"/>
              </a:spcBef>
            </a:pPr>
            <a:r>
              <a:rPr lang="en-US" altLang="en-US" sz="2400" b="1" dirty="0"/>
              <a:t>	Herbs </a:t>
            </a:r>
            <a:r>
              <a:rPr lang="en-US" altLang="zh-CN" sz="2400" b="1" dirty="0">
                <a:ea typeface="SimSun" pitchFamily="2" charset="-122"/>
              </a:rPr>
              <a:t>&amp; </a:t>
            </a:r>
            <a:r>
              <a:rPr lang="en-US" altLang="en-US" sz="2400" b="1" dirty="0"/>
              <a:t>Spices </a:t>
            </a:r>
          </a:p>
          <a:p>
            <a:pPr>
              <a:spcBef>
                <a:spcPct val="50000"/>
              </a:spcBef>
            </a:pPr>
            <a:r>
              <a:rPr lang="en-US" altLang="en-US" sz="2400" b="1" dirty="0"/>
              <a:t>	Floral</a:t>
            </a:r>
          </a:p>
          <a:p>
            <a:pPr>
              <a:spcBef>
                <a:spcPct val="50000"/>
              </a:spcBef>
            </a:pPr>
            <a:r>
              <a:rPr lang="en-US" altLang="en-US" sz="2400" b="1" dirty="0"/>
              <a:t>	Nursery</a:t>
            </a:r>
          </a:p>
          <a:p>
            <a:pPr>
              <a:spcBef>
                <a:spcPct val="50000"/>
              </a:spcBef>
            </a:pPr>
            <a:r>
              <a:rPr lang="en-US" altLang="en-US" sz="2400" b="1" dirty="0"/>
              <a:t>	Landscape </a:t>
            </a:r>
          </a:p>
          <a:p>
            <a:pPr>
              <a:spcBef>
                <a:spcPct val="50000"/>
              </a:spcBef>
            </a:pPr>
            <a:r>
              <a:rPr lang="en-US" altLang="en-US" sz="2400" b="1" dirty="0"/>
              <a:t>	Turf</a:t>
            </a:r>
          </a:p>
          <a:p>
            <a:pPr>
              <a:spcBef>
                <a:spcPct val="50000"/>
              </a:spcBef>
            </a:pPr>
            <a:r>
              <a:rPr lang="en-US" altLang="en-US" sz="2400" b="1" dirty="0"/>
              <a:t>	Christmas trees</a:t>
            </a:r>
            <a:endParaRPr lang="en-US" altLang="en-US" sz="2400" dirty="0"/>
          </a:p>
        </p:txBody>
      </p:sp>
      <p:pic>
        <p:nvPicPr>
          <p:cNvPr id="2058" name="Picture 10" descr="almondas and nu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760538"/>
            <a:ext cx="2057400" cy="1592262"/>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2061" name="Picture 13" descr="cabb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89" y="1763520"/>
            <a:ext cx="2119040" cy="1589280"/>
          </a:xfrm>
          <a:prstGeom prst="rect">
            <a:avLst/>
          </a:prstGeom>
          <a:noFill/>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2060" name="Picture 12" descr="blueverr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189" y="3581400"/>
            <a:ext cx="2072216" cy="1554162"/>
          </a:xfrm>
          <a:prstGeom prst="rect">
            <a:avLst/>
          </a:prstGeom>
          <a:noFill/>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2062" name="Picture 14" descr="DSCN00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6134" y="3581400"/>
            <a:ext cx="2071688" cy="1554162"/>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herbs and spic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207" y="5364162"/>
            <a:ext cx="2071688" cy="1165324"/>
          </a:xfrm>
          <a:prstGeom prst="rect">
            <a:avLst/>
          </a:prstGeom>
          <a:noFill/>
          <a:effectLst>
            <a:outerShdw blurRad="50800" dist="50800" dir="9180000" sx="102000" sy="102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267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idx="4294967295"/>
          </p:nvPr>
        </p:nvPicPr>
        <p:blipFill>
          <a:blip r:embed="rId3"/>
          <a:srcRect l="26150" r="26150"/>
          <a:stretch>
            <a:fillRect/>
          </a:stretch>
        </p:blipFill>
        <p:spPr>
          <a:xfrm>
            <a:off x="0" y="0"/>
            <a:ext cx="3017838" cy="4745038"/>
          </a:xfrm>
          <a:prstGeom prst="rect">
            <a:avLst/>
          </a:prstGeom>
        </p:spPr>
      </p:pic>
      <p:pic>
        <p:nvPicPr>
          <p:cNvPr id="17" name="Picture Placeholder 16"/>
          <p:cNvPicPr>
            <a:picLocks noGrp="1" noChangeAspect="1"/>
          </p:cNvPicPr>
          <p:nvPr>
            <p:ph type="pic" idx="4294967295"/>
          </p:nvPr>
        </p:nvPicPr>
        <p:blipFill>
          <a:blip r:embed="rId4"/>
          <a:srcRect l="21193" r="21193"/>
          <a:stretch>
            <a:fillRect/>
          </a:stretch>
        </p:blipFill>
        <p:spPr>
          <a:xfrm>
            <a:off x="3063875" y="0"/>
            <a:ext cx="3016250" cy="4745038"/>
          </a:xfrm>
          <a:prstGeom prst="rect">
            <a:avLst/>
          </a:prstGeom>
        </p:spPr>
      </p:pic>
      <p:pic>
        <p:nvPicPr>
          <p:cNvPr id="18" name="Picture Placeholder 17"/>
          <p:cNvPicPr>
            <a:picLocks noGrp="1" noChangeAspect="1"/>
          </p:cNvPicPr>
          <p:nvPr>
            <p:ph type="pic" idx="4294967295"/>
          </p:nvPr>
        </p:nvPicPr>
        <p:blipFill>
          <a:blip r:embed="rId5"/>
          <a:srcRect l="25973" r="25973"/>
          <a:stretch>
            <a:fillRect/>
          </a:stretch>
        </p:blipFill>
        <p:spPr>
          <a:xfrm>
            <a:off x="6126163" y="0"/>
            <a:ext cx="3017837" cy="4745038"/>
          </a:xfrm>
          <a:prstGeom prst="rect">
            <a:avLst/>
          </a:prstGeom>
        </p:spPr>
      </p:pic>
      <p:sp>
        <p:nvSpPr>
          <p:cNvPr id="2" name="Title 1"/>
          <p:cNvSpPr>
            <a:spLocks noGrp="1"/>
          </p:cNvSpPr>
          <p:nvPr>
            <p:ph type="ctrTitle" idx="4294967295"/>
          </p:nvPr>
        </p:nvSpPr>
        <p:spPr>
          <a:xfrm>
            <a:off x="-228600" y="5284787"/>
            <a:ext cx="9296400" cy="914400"/>
          </a:xfrm>
        </p:spPr>
        <p:txBody>
          <a:bodyPr>
            <a:normAutofit/>
          </a:bodyPr>
          <a:lstStyle/>
          <a:p>
            <a:r>
              <a:rPr lang="en-US" sz="4000" dirty="0" smtClean="0"/>
              <a:t>IR-4 Program Areas</a:t>
            </a:r>
            <a:endParaRPr lang="en-US" sz="4000" dirty="0">
              <a:latin typeface="Arial" panose="020B0604020202020204" pitchFamily="34" charset="0"/>
              <a:cs typeface="Arial" panose="020B0604020202020204" pitchFamily="34" charset="0"/>
            </a:endParaRPr>
          </a:p>
        </p:txBody>
      </p:sp>
      <p:sp>
        <p:nvSpPr>
          <p:cNvPr id="14" name="Subtitle 2"/>
          <p:cNvSpPr txBox="1">
            <a:spLocks/>
          </p:cNvSpPr>
          <p:nvPr/>
        </p:nvSpPr>
        <p:spPr>
          <a:xfrm>
            <a:off x="0" y="4800600"/>
            <a:ext cx="9144000" cy="428625"/>
          </a:xfrm>
          <a:prstGeom prst="rect">
            <a:avLst/>
          </a:prstGeom>
          <a:solidFill>
            <a:schemeClr val="accent3">
              <a:lumMod val="75000"/>
            </a:schemeClr>
          </a:solidFill>
        </p:spPr>
        <p:txBody>
          <a:bodyPr vert="horz" lIns="68580" tIns="34290" rIns="68580" bIns="34290" rtlCol="0">
            <a:noAutofit/>
          </a:bodyPr>
          <a:lstStyle>
            <a:lvl1pPr marL="0" indent="0" algn="ctr" defTabSz="914400" rtl="0" eaLnBrk="1" latinLnBrk="0" hangingPunct="1">
              <a:lnSpc>
                <a:spcPct val="90000"/>
              </a:lnSpc>
              <a:spcBef>
                <a:spcPts val="0"/>
              </a:spcBef>
              <a:buClr>
                <a:schemeClr val="accent1"/>
              </a:buClr>
              <a:buSzPct val="100000"/>
              <a:buFont typeface="Arial" pitchFamily="34" charset="0"/>
              <a:buNone/>
              <a:defRPr sz="2000" kern="1200" cap="all" spc="50" baseline="0">
                <a:solidFill>
                  <a:schemeClr val="bg1"/>
                </a:solidFill>
                <a:latin typeface="+mn-lt"/>
                <a:ea typeface="+mn-ea"/>
                <a:cs typeface="+mn-cs"/>
              </a:defRPr>
            </a:lvl1pPr>
            <a:lvl2pPr marL="457200" indent="0" algn="ctr" defTabSz="914400" rtl="0" eaLnBrk="1" latinLnBrk="0" hangingPunct="1">
              <a:lnSpc>
                <a:spcPct val="90000"/>
              </a:lnSpc>
              <a:spcBef>
                <a:spcPts val="800"/>
              </a:spcBef>
              <a:buClr>
                <a:schemeClr val="accent1"/>
              </a:buClr>
              <a:buSzPct val="100000"/>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SzPct val="100000"/>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SzPct val="100000"/>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SzPct val="100000"/>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SzPct val="100000"/>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SzPct val="100000"/>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SzPct val="100000"/>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SzPct val="100000"/>
              <a:buFont typeface="Arial" pitchFamily="34" charset="0"/>
              <a:buNone/>
              <a:defRPr sz="1600" kern="1200">
                <a:solidFill>
                  <a:schemeClr val="tx1"/>
                </a:solidFill>
                <a:latin typeface="+mn-lt"/>
                <a:ea typeface="+mn-ea"/>
                <a:cs typeface="+mn-cs"/>
              </a:defRPr>
            </a:lvl9pPr>
          </a:lstStyle>
          <a:p>
            <a:r>
              <a:rPr lang="en-US" sz="2400" dirty="0">
                <a:latin typeface="Arial Rounded MT Bold" panose="020F0704030504030204" pitchFamily="34" charset="0"/>
              </a:rPr>
              <a:t>Food </a:t>
            </a:r>
            <a:r>
              <a:rPr lang="en-US" sz="2400" dirty="0" smtClean="0">
                <a:latin typeface="Arial Rounded MT Bold" panose="020F0704030504030204" pitchFamily="34" charset="0"/>
              </a:rPr>
              <a:t>use	    </a:t>
            </a:r>
            <a:r>
              <a:rPr lang="en-US" sz="2400" dirty="0" err="1" smtClean="0">
                <a:latin typeface="Arial Rounded MT Bold" panose="020F0704030504030204" pitchFamily="34" charset="0"/>
              </a:rPr>
              <a:t>biopesticide</a:t>
            </a:r>
            <a:r>
              <a:rPr lang="en-US" sz="2400" dirty="0" smtClean="0">
                <a:latin typeface="Arial Rounded MT Bold" panose="020F0704030504030204" pitchFamily="34" charset="0"/>
              </a:rPr>
              <a:t> </a:t>
            </a:r>
            <a:r>
              <a:rPr lang="en-US" sz="2400" dirty="0">
                <a:latin typeface="Arial Rounded MT Bold" panose="020F0704030504030204" pitchFamily="34" charset="0"/>
              </a:rPr>
              <a:t>&amp; </a:t>
            </a:r>
            <a:r>
              <a:rPr lang="en-US" sz="2400" dirty="0" smtClean="0">
                <a:latin typeface="Arial Rounded MT Bold" panose="020F0704030504030204" pitchFamily="34" charset="0"/>
              </a:rPr>
              <a:t>organic	</a:t>
            </a:r>
            <a:r>
              <a:rPr lang="en-US" sz="2400" dirty="0">
                <a:latin typeface="Arial Rounded MT Bold" panose="020F0704030504030204" pitchFamily="34" charset="0"/>
              </a:rPr>
              <a:t> </a:t>
            </a:r>
            <a:r>
              <a:rPr lang="en-US" sz="2400" dirty="0" smtClean="0">
                <a:latin typeface="Arial Rounded MT Bold" panose="020F0704030504030204" pitchFamily="34" charset="0"/>
              </a:rPr>
              <a:t>   ORN</a:t>
            </a:r>
            <a:r>
              <a:rPr lang="en-US" sz="2400" dirty="0">
                <a:latin typeface="Arial Rounded MT Bold" panose="020F0704030504030204" pitchFamily="34" charset="0"/>
              </a:rPr>
              <a:t>. Hort.      </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14400"/>
            <a:ext cx="1417571" cy="1043600"/>
          </a:xfrm>
          <a:prstGeom prst="rect">
            <a:avLst/>
          </a:prstGeom>
        </p:spPr>
      </p:pic>
    </p:spTree>
    <p:extLst>
      <p:ext uri="{BB962C8B-B14F-4D97-AF65-F5344CB8AC3E}">
        <p14:creationId xmlns:p14="http://schemas.microsoft.com/office/powerpoint/2010/main" val="20061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71897"/>
            <a:ext cx="8763000" cy="50575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2900" y="1676400"/>
            <a:ext cx="8305800" cy="4154984"/>
          </a:xfrm>
          <a:prstGeom prst="rect">
            <a:avLst/>
          </a:prstGeom>
          <a:noFill/>
        </p:spPr>
        <p:txBody>
          <a:bodyPr wrap="square" rtlCol="0">
            <a:spAutoFit/>
          </a:bodyPr>
          <a:lstStyle/>
          <a:p>
            <a:r>
              <a:rPr lang="en-US" sz="2400" dirty="0" smtClean="0"/>
              <a:t>Food Use Program:       PESTICIDE RESIDUE- NEW MRL’s</a:t>
            </a:r>
          </a:p>
          <a:p>
            <a:pPr marL="3543300" lvl="7" indent="-342900">
              <a:buFont typeface="Arial" panose="020B0604020202020204" pitchFamily="34" charset="0"/>
              <a:buChar char="•"/>
            </a:pPr>
            <a:r>
              <a:rPr lang="en-US" sz="2400" dirty="0" smtClean="0"/>
              <a:t>Lower risk products that fit IPM</a:t>
            </a:r>
          </a:p>
          <a:p>
            <a:pPr marL="3543300" lvl="7" indent="-342900">
              <a:buFont typeface="Arial" panose="020B0604020202020204" pitchFamily="34" charset="0"/>
              <a:buChar char="•"/>
            </a:pPr>
            <a:r>
              <a:rPr lang="en-US" sz="2400" dirty="0" smtClean="0"/>
              <a:t>Use of Crop Groups for broad labeling of specialty crops based on data from representative crops</a:t>
            </a:r>
          </a:p>
          <a:p>
            <a:pPr marL="3543300" lvl="7" indent="-342900">
              <a:buFont typeface="Arial" panose="020B0604020202020204" pitchFamily="34" charset="0"/>
              <a:buChar char="•"/>
            </a:pPr>
            <a:r>
              <a:rPr lang="en-US" sz="2400" dirty="0" smtClean="0"/>
              <a:t>Some efficacy data</a:t>
            </a:r>
          </a:p>
          <a:p>
            <a:endParaRPr lang="en-US" sz="2400" dirty="0" smtClean="0"/>
          </a:p>
          <a:p>
            <a:r>
              <a:rPr lang="en-US" sz="2400" dirty="0" smtClean="0"/>
              <a:t>Ornamental Program:    EFFICACY- FLOWERS, WOODY,                         </a:t>
            </a:r>
          </a:p>
          <a:p>
            <a:r>
              <a:rPr lang="en-US" sz="2400" dirty="0"/>
              <a:t> </a:t>
            </a:r>
            <a:r>
              <a:rPr lang="en-US" sz="2400" dirty="0" smtClean="0"/>
              <a:t>                                       FOLIAGE</a:t>
            </a:r>
          </a:p>
          <a:p>
            <a:endParaRPr lang="en-US" sz="2400" dirty="0" smtClean="0"/>
          </a:p>
          <a:p>
            <a:r>
              <a:rPr lang="en-US" sz="2400" b="1" dirty="0" err="1" smtClean="0"/>
              <a:t>Biopesticide</a:t>
            </a:r>
            <a:r>
              <a:rPr lang="en-US" sz="2400" b="1" dirty="0" smtClean="0"/>
              <a:t> Program:  EFFICACY and REGISTRATION</a:t>
            </a:r>
          </a:p>
        </p:txBody>
      </p:sp>
      <p:sp>
        <p:nvSpPr>
          <p:cNvPr id="3" name="Rectangle 2"/>
          <p:cNvSpPr/>
          <p:nvPr/>
        </p:nvSpPr>
        <p:spPr>
          <a:xfrm>
            <a:off x="2209800" y="838200"/>
            <a:ext cx="6538970" cy="584775"/>
          </a:xfrm>
          <a:prstGeom prst="rect">
            <a:avLst/>
          </a:prstGeom>
        </p:spPr>
        <p:txBody>
          <a:bodyPr wrap="none">
            <a:spAutoFit/>
          </a:bodyPr>
          <a:lstStyle/>
          <a:p>
            <a:pPr>
              <a:spcBef>
                <a:spcPct val="50000"/>
              </a:spcBef>
            </a:pPr>
            <a:r>
              <a:rPr lang="en-US" altLang="en-US" sz="3200" dirty="0" smtClean="0">
                <a:solidFill>
                  <a:schemeClr val="bg1"/>
                </a:solidFill>
              </a:rPr>
              <a:t>Research </a:t>
            </a:r>
            <a:r>
              <a:rPr lang="en-US" altLang="en-US" sz="3200" dirty="0">
                <a:solidFill>
                  <a:schemeClr val="bg1"/>
                </a:solidFill>
              </a:rPr>
              <a:t>on </a:t>
            </a:r>
            <a:r>
              <a:rPr lang="en-US" altLang="en-US" sz="3200" dirty="0" smtClean="0">
                <a:solidFill>
                  <a:schemeClr val="bg1"/>
                </a:solidFill>
              </a:rPr>
              <a:t>Minor Use Pesticides </a:t>
            </a:r>
            <a:endParaRPr lang="en-US" altLang="en-US" sz="3200" dirty="0">
              <a:solidFill>
                <a:schemeClr val="bg1"/>
              </a:solidFill>
            </a:endParaRPr>
          </a:p>
        </p:txBody>
      </p:sp>
    </p:spTree>
    <p:extLst>
      <p:ext uri="{BB962C8B-B14F-4D97-AF65-F5344CB8AC3E}">
        <p14:creationId xmlns:p14="http://schemas.microsoft.com/office/powerpoint/2010/main" val="2379826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133600" y="838200"/>
            <a:ext cx="6781800" cy="522288"/>
          </a:xfrm>
          <a:prstGeom prst="rect">
            <a:avLst/>
          </a:prstGeom>
          <a:noFill/>
          <a:ln w="9525">
            <a:noFill/>
            <a:miter lim="800000"/>
            <a:headEnd/>
            <a:tailEnd/>
          </a:ln>
        </p:spPr>
        <p:txBody>
          <a:bodyPr anchor="ctr">
            <a:spAutoFit/>
          </a:bodyPr>
          <a:lstStyle/>
          <a:p>
            <a:pPr algn="ctr">
              <a:spcBef>
                <a:spcPct val="50000"/>
              </a:spcBef>
              <a:defRPr/>
            </a:pPr>
            <a:r>
              <a:rPr lang="en-US" sz="2800" dirty="0" smtClean="0">
                <a:solidFill>
                  <a:schemeClr val="bg1"/>
                </a:solidFill>
                <a:latin typeface="+mj-lt"/>
              </a:rPr>
              <a:t>IR-4 </a:t>
            </a:r>
            <a:r>
              <a:rPr lang="en-US" sz="2800" dirty="0" err="1" smtClean="0">
                <a:solidFill>
                  <a:schemeClr val="bg1"/>
                </a:solidFill>
                <a:latin typeface="+mj-lt"/>
              </a:rPr>
              <a:t>Biopesticide</a:t>
            </a:r>
            <a:r>
              <a:rPr lang="en-US" sz="2800" dirty="0" smtClean="0">
                <a:solidFill>
                  <a:schemeClr val="bg1"/>
                </a:solidFill>
                <a:latin typeface="+mj-lt"/>
              </a:rPr>
              <a:t> </a:t>
            </a:r>
            <a:r>
              <a:rPr lang="en-US" sz="2800" dirty="0">
                <a:solidFill>
                  <a:schemeClr val="bg1"/>
                </a:solidFill>
                <a:latin typeface="+mj-lt"/>
              </a:rPr>
              <a:t>and Organic </a:t>
            </a:r>
            <a:r>
              <a:rPr lang="en-US" sz="2800" dirty="0" smtClean="0">
                <a:solidFill>
                  <a:schemeClr val="bg1"/>
                </a:solidFill>
                <a:latin typeface="+mj-lt"/>
              </a:rPr>
              <a:t>Success</a:t>
            </a:r>
            <a:endParaRPr lang="en-US" sz="2800" dirty="0">
              <a:solidFill>
                <a:schemeClr val="bg1"/>
              </a:solidFill>
              <a:latin typeface="+mj-lt"/>
            </a:endParaRPr>
          </a:p>
        </p:txBody>
      </p:sp>
      <p:sp>
        <p:nvSpPr>
          <p:cNvPr id="16387" name="Text Box 3"/>
          <p:cNvSpPr txBox="1">
            <a:spLocks noChangeArrowheads="1"/>
          </p:cNvSpPr>
          <p:nvPr/>
        </p:nvSpPr>
        <p:spPr bwMode="auto">
          <a:xfrm>
            <a:off x="76200" y="1905000"/>
            <a:ext cx="8763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6905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690563" algn="l"/>
              </a:tabLst>
              <a:defRPr sz="2800">
                <a:solidFill>
                  <a:schemeClr val="tx1"/>
                </a:solidFill>
                <a:latin typeface="Calibri" panose="020F0502020204030204" pitchFamily="34" charset="0"/>
              </a:defRPr>
            </a:lvl2pPr>
            <a:lvl3pPr marL="850900" indent="-342900">
              <a:spcBef>
                <a:spcPct val="20000"/>
              </a:spcBef>
              <a:buFont typeface="Arial" panose="020B0604020202020204" pitchFamily="34" charset="0"/>
              <a:buChar char="•"/>
              <a:tabLst>
                <a:tab pos="6905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6905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6905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9pPr>
          </a:lstStyle>
          <a:p>
            <a:pPr lvl="2" eaLnBrk="1" hangingPunct="1">
              <a:spcBef>
                <a:spcPct val="0"/>
              </a:spcBef>
              <a:buFontTx/>
              <a:buChar char="•"/>
            </a:pPr>
            <a:r>
              <a:rPr lang="en-US" altLang="en-US" sz="2800" dirty="0">
                <a:latin typeface="Arial" panose="020B0604020202020204" pitchFamily="34" charset="0"/>
              </a:rPr>
              <a:t>BT approved for “All Crops</a:t>
            </a:r>
            <a:r>
              <a:rPr lang="en-US" altLang="en-US" sz="2800" dirty="0" smtClean="0">
                <a:latin typeface="Arial" panose="020B0604020202020204" pitchFamily="34" charset="0"/>
              </a:rPr>
              <a:t>”</a:t>
            </a:r>
          </a:p>
          <a:p>
            <a:pPr lvl="2">
              <a:spcBef>
                <a:spcPct val="0"/>
              </a:spcBef>
              <a:buFontTx/>
              <a:buChar char="•"/>
            </a:pPr>
            <a:r>
              <a:rPr lang="en-US" altLang="en-US" sz="2800" dirty="0">
                <a:latin typeface="Arial" panose="020B0604020202020204" pitchFamily="34" charset="0"/>
              </a:rPr>
              <a:t>Plum Pox Resistant </a:t>
            </a:r>
            <a:r>
              <a:rPr lang="en-US" altLang="en-US" sz="2800" dirty="0" smtClean="0">
                <a:latin typeface="Arial" panose="020B0604020202020204" pitchFamily="34" charset="0"/>
              </a:rPr>
              <a:t>Varieties</a:t>
            </a:r>
            <a:endParaRPr lang="en-US" altLang="en-US" sz="2800" dirty="0">
              <a:latin typeface="Arial" panose="020B0604020202020204" pitchFamily="34" charset="0"/>
            </a:endParaRPr>
          </a:p>
          <a:p>
            <a:pPr lvl="2" eaLnBrk="1" hangingPunct="1">
              <a:spcBef>
                <a:spcPct val="0"/>
              </a:spcBef>
              <a:buFontTx/>
              <a:buChar char="•"/>
            </a:pPr>
            <a:r>
              <a:rPr lang="en-US" altLang="en-US" sz="2800" dirty="0">
                <a:latin typeface="Arial" panose="020B0604020202020204" pitchFamily="34" charset="0"/>
              </a:rPr>
              <a:t>Codling Moth </a:t>
            </a:r>
            <a:r>
              <a:rPr lang="en-US" altLang="en-US" sz="2800" dirty="0" err="1">
                <a:latin typeface="Arial" panose="020B0604020202020204" pitchFamily="34" charset="0"/>
              </a:rPr>
              <a:t>Granulosis</a:t>
            </a:r>
            <a:r>
              <a:rPr lang="en-US" altLang="en-US" sz="2800" dirty="0">
                <a:latin typeface="Arial" panose="020B0604020202020204" pitchFamily="34" charset="0"/>
              </a:rPr>
              <a:t> Virus </a:t>
            </a:r>
          </a:p>
          <a:p>
            <a:pPr lvl="2" eaLnBrk="1" hangingPunct="1">
              <a:spcBef>
                <a:spcPct val="0"/>
              </a:spcBef>
              <a:buFontTx/>
              <a:buChar char="•"/>
            </a:pPr>
            <a:r>
              <a:rPr lang="en-US" altLang="en-US" sz="2800" dirty="0">
                <a:latin typeface="Arial" panose="020B0604020202020204" pitchFamily="34" charset="0"/>
              </a:rPr>
              <a:t>Papaya Ring Spot Resistant Varieties </a:t>
            </a:r>
          </a:p>
          <a:p>
            <a:pPr lvl="2" eaLnBrk="1" hangingPunct="1">
              <a:spcBef>
                <a:spcPct val="0"/>
              </a:spcBef>
              <a:buFontTx/>
              <a:buChar char="•"/>
            </a:pPr>
            <a:r>
              <a:rPr lang="en-US" altLang="en-US" sz="2800" dirty="0" smtClean="0">
                <a:latin typeface="Arial" panose="020B0604020202020204" pitchFamily="34" charset="0"/>
              </a:rPr>
              <a:t>Mite </a:t>
            </a:r>
            <a:r>
              <a:rPr lang="en-US" altLang="en-US" sz="2800" dirty="0">
                <a:latin typeface="Arial" panose="020B0604020202020204" pitchFamily="34" charset="0"/>
              </a:rPr>
              <a:t>management with </a:t>
            </a:r>
            <a:r>
              <a:rPr lang="en-US" altLang="en-US" sz="2800" dirty="0" smtClean="0">
                <a:latin typeface="Arial" panose="020B0604020202020204" pitchFamily="34" charset="0"/>
              </a:rPr>
              <a:t>honey bees</a:t>
            </a:r>
            <a:endParaRPr lang="en-US" altLang="en-US" sz="2800" dirty="0">
              <a:latin typeface="Arial" panose="020B0604020202020204" pitchFamily="34" charset="0"/>
            </a:endParaRPr>
          </a:p>
          <a:p>
            <a:pPr lvl="2" eaLnBrk="1" hangingPunct="1">
              <a:spcBef>
                <a:spcPct val="0"/>
              </a:spcBef>
              <a:buFontTx/>
              <a:buChar char="•"/>
            </a:pPr>
            <a:r>
              <a:rPr lang="en-US" altLang="en-US" sz="2800" dirty="0">
                <a:latin typeface="Arial" panose="020B0604020202020204" pitchFamily="34" charset="0"/>
              </a:rPr>
              <a:t>AF-36 (Aflatoxins) </a:t>
            </a:r>
          </a:p>
          <a:p>
            <a:pPr lvl="2" eaLnBrk="1" hangingPunct="1">
              <a:spcBef>
                <a:spcPct val="0"/>
              </a:spcBef>
              <a:buFontTx/>
              <a:buChar char="•"/>
            </a:pPr>
            <a:r>
              <a:rPr lang="en-US" altLang="en-US" sz="2800" dirty="0" err="1">
                <a:latin typeface="Arial" panose="020B0604020202020204" pitchFamily="34" charset="0"/>
              </a:rPr>
              <a:t>Spinosad</a:t>
            </a:r>
            <a:r>
              <a:rPr lang="en-US" altLang="en-US" sz="2800" dirty="0">
                <a:latin typeface="Arial" panose="020B0604020202020204" pitchFamily="34" charset="0"/>
              </a:rPr>
              <a:t> approved for “All Crops” Organic</a:t>
            </a:r>
          </a:p>
          <a:p>
            <a:pPr lvl="2" eaLnBrk="1" hangingPunct="1">
              <a:spcBef>
                <a:spcPct val="0"/>
              </a:spcBef>
              <a:buFontTx/>
              <a:buChar char="•"/>
            </a:pPr>
            <a:r>
              <a:rPr lang="en-US" altLang="en-US" sz="2800" dirty="0">
                <a:latin typeface="Arial" panose="020B0604020202020204" pitchFamily="34" charset="0"/>
              </a:rPr>
              <a:t>And many others </a:t>
            </a:r>
          </a:p>
        </p:txBody>
      </p:sp>
    </p:spTree>
    <p:extLst>
      <p:ext uri="{BB962C8B-B14F-4D97-AF65-F5344CB8AC3E}">
        <p14:creationId xmlns:p14="http://schemas.microsoft.com/office/powerpoint/2010/main" val="76518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0889" y="838200"/>
            <a:ext cx="7239000" cy="461665"/>
          </a:xfrm>
          <a:prstGeom prst="rect">
            <a:avLst/>
          </a:prstGeom>
        </p:spPr>
        <p:txBody>
          <a:bodyPr wrap="square">
            <a:spAutoFit/>
          </a:bodyPr>
          <a:lstStyle/>
          <a:p>
            <a:pPr algn="ctr" fontAlgn="base">
              <a:spcBef>
                <a:spcPct val="50000"/>
              </a:spcBef>
              <a:spcAft>
                <a:spcPct val="0"/>
              </a:spcAft>
            </a:pPr>
            <a:r>
              <a:rPr lang="en-US" sz="2300" b="1" dirty="0" smtClean="0">
                <a:solidFill>
                  <a:schemeClr val="bg1"/>
                </a:solidFill>
              </a:rPr>
              <a:t>Lowering Regulatory Hurdles for </a:t>
            </a:r>
            <a:r>
              <a:rPr lang="en-US" sz="2300" b="1" dirty="0" err="1">
                <a:solidFill>
                  <a:schemeClr val="bg1"/>
                </a:solidFill>
              </a:rPr>
              <a:t>B</a:t>
            </a:r>
            <a:r>
              <a:rPr lang="en-US" sz="2300" b="1" dirty="0" err="1" smtClean="0">
                <a:solidFill>
                  <a:schemeClr val="bg1"/>
                </a:solidFill>
              </a:rPr>
              <a:t>iopesticides</a:t>
            </a:r>
            <a:r>
              <a:rPr lang="en-US" sz="2300" b="1" dirty="0" smtClean="0">
                <a:solidFill>
                  <a:schemeClr val="bg1"/>
                </a:solidFill>
              </a:rPr>
              <a:t> </a:t>
            </a:r>
            <a:endParaRPr lang="en-US" sz="2300" b="1" dirty="0">
              <a:solidFill>
                <a:schemeClr val="bg1"/>
              </a:solidFill>
            </a:endParaRPr>
          </a:p>
        </p:txBody>
      </p:sp>
      <p:sp>
        <p:nvSpPr>
          <p:cNvPr id="4" name="Content Placeholder 2"/>
          <p:cNvSpPr txBox="1">
            <a:spLocks/>
          </p:cNvSpPr>
          <p:nvPr/>
        </p:nvSpPr>
        <p:spPr>
          <a:xfrm>
            <a:off x="1371600" y="1575928"/>
            <a:ext cx="5230387" cy="357279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800" kern="0" dirty="0" smtClean="0"/>
          </a:p>
          <a:p>
            <a:pPr marL="34290" indent="0">
              <a:buFontTx/>
              <a:buNone/>
            </a:pPr>
            <a:endParaRPr lang="en-US" sz="2800" kern="0" dirty="0"/>
          </a:p>
        </p:txBody>
      </p:sp>
      <p:sp>
        <p:nvSpPr>
          <p:cNvPr id="7" name="Content Placeholder 6"/>
          <p:cNvSpPr>
            <a:spLocks noGrp="1"/>
          </p:cNvSpPr>
          <p:nvPr>
            <p:ph idx="1"/>
          </p:nvPr>
        </p:nvSpPr>
        <p:spPr>
          <a:xfrm>
            <a:off x="381000" y="1676400"/>
            <a:ext cx="4419600" cy="3276600"/>
          </a:xfrm>
        </p:spPr>
        <p:txBody>
          <a:bodyPr/>
          <a:lstStyle/>
          <a:p>
            <a:r>
              <a:rPr lang="en-US" sz="2800" dirty="0" smtClean="0"/>
              <a:t>We </a:t>
            </a:r>
            <a:r>
              <a:rPr lang="en-US" sz="2800" dirty="0"/>
              <a:t>don’t change </a:t>
            </a:r>
            <a:r>
              <a:rPr lang="en-US" sz="2800" dirty="0" smtClean="0"/>
              <a:t>regulatory requirements, we decrease the barriers and cost burdens</a:t>
            </a:r>
            <a:endParaRPr lang="en-US" sz="2800" dirty="0"/>
          </a:p>
          <a:p>
            <a:r>
              <a:rPr lang="en-US" sz="2800" dirty="0" smtClean="0"/>
              <a:t>Assist </a:t>
            </a:r>
            <a:r>
              <a:rPr lang="en-US" sz="2800" dirty="0" err="1" smtClean="0"/>
              <a:t>biopesticide</a:t>
            </a:r>
            <a:r>
              <a:rPr lang="en-US" sz="2800" dirty="0" smtClean="0"/>
              <a:t> registrants</a:t>
            </a:r>
          </a:p>
          <a:p>
            <a:r>
              <a:rPr lang="en-US" sz="2800" dirty="0" smtClean="0"/>
              <a:t>Facilitate registration of new products</a:t>
            </a:r>
            <a:r>
              <a:rPr lang="en-US" sz="2800" dirty="0"/>
              <a:t> </a:t>
            </a:r>
            <a:r>
              <a:rPr lang="en-US" sz="2800" dirty="0" smtClean="0"/>
              <a:t>through the EPA</a:t>
            </a:r>
            <a:endParaRPr lang="en-US" sz="2800" dirty="0"/>
          </a:p>
        </p:txBody>
      </p:sp>
      <p:pic>
        <p:nvPicPr>
          <p:cNvPr id="9" name="Picture 2" descr="https://media.licdn.com/mpr/mpr/p/7/005/047/3c3/28742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11125"/>
            <a:ext cx="4458510"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411668" y="4191000"/>
            <a:ext cx="2267416" cy="400110"/>
          </a:xfrm>
          <a:prstGeom prst="rect">
            <a:avLst/>
          </a:prstGeom>
        </p:spPr>
        <p:txBody>
          <a:bodyPr wrap="none">
            <a:spAutoFit/>
          </a:bodyPr>
          <a:lstStyle/>
          <a:p>
            <a:r>
              <a:rPr lang="en-US" altLang="en-US" sz="2000" dirty="0"/>
              <a:t>Toxicology studies</a:t>
            </a:r>
          </a:p>
        </p:txBody>
      </p:sp>
      <p:sp>
        <p:nvSpPr>
          <p:cNvPr id="11" name="TextBox 8"/>
          <p:cNvSpPr txBox="1">
            <a:spLocks noChangeArrowheads="1"/>
          </p:cNvSpPr>
          <p:nvPr/>
        </p:nvSpPr>
        <p:spPr bwMode="auto">
          <a:xfrm>
            <a:off x="5037274" y="4745637"/>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t>Scientific Rationale</a:t>
            </a:r>
          </a:p>
        </p:txBody>
      </p:sp>
    </p:spTree>
    <p:extLst>
      <p:ext uri="{BB962C8B-B14F-4D97-AF65-F5344CB8AC3E}">
        <p14:creationId xmlns:p14="http://schemas.microsoft.com/office/powerpoint/2010/main" val="4110089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84263" y="3698875"/>
            <a:ext cx="163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Arial" pitchFamily="34" charset="0"/>
              </a:defRPr>
            </a:lvl1pPr>
            <a:lvl2pPr marL="742950" indent="-285750" eaLnBrk="0" hangingPunct="0">
              <a:spcBef>
                <a:spcPct val="20000"/>
              </a:spcBef>
              <a:buChar char="–"/>
              <a:defRPr sz="2000" b="1">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th-TH" altLang="en-US" b="0">
              <a:latin typeface="Times New Roman" pitchFamily="18" charset="0"/>
            </a:endParaRPr>
          </a:p>
        </p:txBody>
      </p:sp>
      <p:sp>
        <p:nvSpPr>
          <p:cNvPr id="4099" name="Rectangle 5"/>
          <p:cNvSpPr>
            <a:spLocks noChangeArrowheads="1"/>
          </p:cNvSpPr>
          <p:nvPr/>
        </p:nvSpPr>
        <p:spPr bwMode="auto">
          <a:xfrm>
            <a:off x="1295400" y="914400"/>
            <a:ext cx="7435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Arial" pitchFamily="34" charset="0"/>
              </a:defRPr>
            </a:lvl1pPr>
            <a:lvl2pPr marL="742950" indent="-285750" eaLnBrk="0" hangingPunct="0">
              <a:spcBef>
                <a:spcPct val="20000"/>
              </a:spcBef>
              <a:buChar char="–"/>
              <a:defRPr sz="2000" b="1">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chemeClr val="bg1"/>
                </a:solidFill>
              </a:rPr>
              <a:t>                </a:t>
            </a:r>
            <a:r>
              <a:rPr lang="en-US" altLang="en-US">
                <a:solidFill>
                  <a:schemeClr val="bg1"/>
                </a:solidFill>
              </a:rPr>
              <a:t>Regulatory assistance for EPA registration</a:t>
            </a:r>
          </a:p>
        </p:txBody>
      </p:sp>
      <p:sp>
        <p:nvSpPr>
          <p:cNvPr id="4104" name="Text Box 14"/>
          <p:cNvSpPr txBox="1">
            <a:spLocks noChangeArrowheads="1"/>
          </p:cNvSpPr>
          <p:nvPr/>
        </p:nvSpPr>
        <p:spPr bwMode="auto">
          <a:xfrm>
            <a:off x="3625553" y="1563612"/>
            <a:ext cx="54864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chemeClr val="tx1"/>
                </a:solidFill>
                <a:latin typeface="Arial" pitchFamily="34" charset="0"/>
              </a:defRPr>
            </a:lvl1pPr>
            <a:lvl2pPr marL="742950" indent="-285750" eaLnBrk="0" hangingPunct="0">
              <a:spcBef>
                <a:spcPct val="20000"/>
              </a:spcBef>
              <a:buChar char="–"/>
              <a:defRPr sz="2000" b="1">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None/>
            </a:pPr>
            <a:r>
              <a:rPr lang="en-US" altLang="en-US" b="0" dirty="0" smtClean="0"/>
              <a:t>Receive </a:t>
            </a:r>
            <a:r>
              <a:rPr lang="en-US" altLang="en-US" b="0" dirty="0"/>
              <a:t>Requests- </a:t>
            </a:r>
            <a:r>
              <a:rPr lang="en-US" altLang="en-US" b="0" dirty="0" smtClean="0"/>
              <a:t>From the </a:t>
            </a:r>
            <a:r>
              <a:rPr lang="en-US" altLang="en-US" b="0" dirty="0" smtClean="0">
                <a:solidFill>
                  <a:srgbClr val="FF0000"/>
                </a:solidFill>
              </a:rPr>
              <a:t>Public sector </a:t>
            </a:r>
            <a:r>
              <a:rPr lang="en-US" altLang="en-US" b="0" dirty="0" smtClean="0"/>
              <a:t>for New Active Ingredients</a:t>
            </a:r>
          </a:p>
          <a:p>
            <a:pPr marL="342900" indent="-342900" eaLnBrk="1" hangingPunct="1">
              <a:spcBef>
                <a:spcPct val="50000"/>
              </a:spcBef>
            </a:pPr>
            <a:r>
              <a:rPr lang="en-US" altLang="en-US" b="0" dirty="0" smtClean="0"/>
              <a:t>Small companies</a:t>
            </a:r>
            <a:r>
              <a:rPr lang="en-US" altLang="en-US" b="0" dirty="0"/>
              <a:t>, USDA, </a:t>
            </a:r>
            <a:r>
              <a:rPr lang="en-US" altLang="en-US" b="0" dirty="0" smtClean="0"/>
              <a:t>Universities</a:t>
            </a:r>
            <a:endParaRPr lang="en-US" altLang="en-US" b="0" dirty="0"/>
          </a:p>
          <a:p>
            <a:pPr marL="457200" indent="-457200" eaLnBrk="1" hangingPunct="1">
              <a:spcBef>
                <a:spcPct val="0"/>
              </a:spcBef>
            </a:pPr>
            <a:r>
              <a:rPr lang="en-US" altLang="en-US" b="0" dirty="0"/>
              <a:t>Arranging meetings with EPA</a:t>
            </a:r>
          </a:p>
          <a:p>
            <a:pPr marL="457200" indent="-457200" eaLnBrk="1" hangingPunct="1">
              <a:spcBef>
                <a:spcPct val="0"/>
              </a:spcBef>
            </a:pPr>
            <a:r>
              <a:rPr lang="en-US" altLang="en-US" b="0" dirty="0" smtClean="0"/>
              <a:t>Writing </a:t>
            </a:r>
            <a:r>
              <a:rPr lang="en-US" altLang="en-US" b="0" dirty="0"/>
              <a:t>data waiver scientific justification</a:t>
            </a:r>
          </a:p>
          <a:p>
            <a:pPr marL="457200" indent="-457200" eaLnBrk="1" hangingPunct="1">
              <a:spcBef>
                <a:spcPct val="0"/>
              </a:spcBef>
            </a:pPr>
            <a:r>
              <a:rPr lang="en-US" altLang="en-US" b="0" dirty="0"/>
              <a:t>Formatting documents</a:t>
            </a:r>
          </a:p>
          <a:p>
            <a:pPr marL="457200" indent="-457200" eaLnBrk="1" hangingPunct="1">
              <a:spcBef>
                <a:spcPct val="0"/>
              </a:spcBef>
            </a:pPr>
            <a:r>
              <a:rPr lang="en-US" altLang="en-US" b="0" dirty="0"/>
              <a:t>Government Forms</a:t>
            </a:r>
          </a:p>
          <a:p>
            <a:pPr marL="457200" indent="-457200" eaLnBrk="1" hangingPunct="1">
              <a:spcBef>
                <a:spcPct val="0"/>
              </a:spcBef>
            </a:pPr>
            <a:r>
              <a:rPr lang="en-US" altLang="en-US" b="0" dirty="0"/>
              <a:t>Label Modification</a:t>
            </a:r>
          </a:p>
          <a:p>
            <a:pPr marL="457200" indent="-457200" eaLnBrk="1" hangingPunct="1">
              <a:spcBef>
                <a:spcPct val="0"/>
              </a:spcBef>
            </a:pPr>
            <a:r>
              <a:rPr lang="en-US" altLang="en-US" b="0" dirty="0"/>
              <a:t>Communication, Negotiation </a:t>
            </a:r>
          </a:p>
          <a:p>
            <a:pPr marL="457200" indent="-457200" eaLnBrk="1" hangingPunct="1">
              <a:spcBef>
                <a:spcPct val="0"/>
              </a:spcBef>
            </a:pPr>
            <a:r>
              <a:rPr lang="en-US" altLang="en-US" b="0" dirty="0"/>
              <a:t>Toxicology review</a:t>
            </a:r>
          </a:p>
          <a:p>
            <a:pPr eaLnBrk="1" hangingPunct="1">
              <a:spcBef>
                <a:spcPct val="0"/>
              </a:spcBef>
              <a:buFontTx/>
              <a:buNone/>
            </a:pPr>
            <a:endParaRPr lang="en-US" altLang="en-US" sz="1800" b="0" dirty="0">
              <a:solidFill>
                <a:srgbClr val="FF0000"/>
              </a:solidFill>
            </a:endParaRPr>
          </a:p>
          <a:p>
            <a:pPr eaLnBrk="1" hangingPunct="1">
              <a:spcBef>
                <a:spcPct val="50000"/>
              </a:spcBef>
              <a:buFontTx/>
              <a:buNone/>
            </a:pPr>
            <a:endParaRPr lang="en-US" altLang="en-US" sz="1800" b="0" dirty="0"/>
          </a:p>
          <a:p>
            <a:pPr eaLnBrk="1" hangingPunct="1">
              <a:spcBef>
                <a:spcPct val="50000"/>
              </a:spcBef>
              <a:buFontTx/>
              <a:buNone/>
            </a:pPr>
            <a:endParaRPr lang="en-US" altLang="en-US" sz="1800" b="0" dirty="0"/>
          </a:p>
        </p:txBody>
      </p:sp>
      <p:sp>
        <p:nvSpPr>
          <p:cNvPr id="2" name="TextBox 1"/>
          <p:cNvSpPr txBox="1"/>
          <p:nvPr/>
        </p:nvSpPr>
        <p:spPr>
          <a:xfrm>
            <a:off x="138023" y="180797"/>
            <a:ext cx="8564995" cy="1200329"/>
          </a:xfrm>
          <a:prstGeom prst="rect">
            <a:avLst/>
          </a:prstGeom>
          <a:noFill/>
        </p:spPr>
        <p:txBody>
          <a:bodyPr wrap="square" rtlCol="0">
            <a:spAutoFit/>
          </a:bodyPr>
          <a:lstStyle/>
          <a:p>
            <a:r>
              <a:rPr lang="en-US" sz="3600" b="1" dirty="0" smtClean="0"/>
              <a:t>REGULATORY ASSISTANCE</a:t>
            </a:r>
          </a:p>
          <a:p>
            <a:r>
              <a:rPr lang="en-US" sz="3600" b="1" dirty="0" smtClean="0"/>
              <a:t>Goal: Obtain EPA registration</a:t>
            </a:r>
            <a:endParaRPr lang="en-US" sz="3600" b="1" dirty="0"/>
          </a:p>
        </p:txBody>
      </p:sp>
      <p:pic>
        <p:nvPicPr>
          <p:cNvPr id="3" name="Picture 2"/>
          <p:cNvPicPr>
            <a:picLocks noChangeAspect="1"/>
          </p:cNvPicPr>
          <p:nvPr/>
        </p:nvPicPr>
        <p:blipFill>
          <a:blip r:embed="rId3"/>
          <a:stretch>
            <a:fillRect/>
          </a:stretch>
        </p:blipFill>
        <p:spPr>
          <a:xfrm>
            <a:off x="138023" y="2266950"/>
            <a:ext cx="3276600" cy="33210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6429" y="19594"/>
            <a:ext cx="1417571" cy="1043600"/>
          </a:xfrm>
          <a:prstGeom prst="rect">
            <a:avLst/>
          </a:prstGeom>
        </p:spPr>
      </p:pic>
    </p:spTree>
    <p:extLst>
      <p:ext uri="{BB962C8B-B14F-4D97-AF65-F5344CB8AC3E}">
        <p14:creationId xmlns:p14="http://schemas.microsoft.com/office/powerpoint/2010/main" val="407462061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3e6e1f6c317ac325170e3f847edf911f4ed2f6e"/>
</p:tagLst>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18079</TotalTime>
  <Words>1782</Words>
  <Application>Microsoft Office PowerPoint</Application>
  <PresentationFormat>On-screen Show (4:3)</PresentationFormat>
  <Paragraphs>223</Paragraphs>
  <Slides>27</Slides>
  <Notes>23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宋体</vt:lpstr>
      <vt:lpstr>宋体</vt:lpstr>
      <vt:lpstr>Arial</vt:lpstr>
      <vt:lpstr>Arial Narrow</vt:lpstr>
      <vt:lpstr>Arial Rounded MT Bold</vt:lpstr>
      <vt:lpstr>Calibri</vt:lpstr>
      <vt:lpstr>Cordia New</vt:lpstr>
      <vt:lpstr>MV Boli</vt:lpstr>
      <vt:lpstr>Times New Roman</vt:lpstr>
      <vt:lpstr>blank</vt:lpstr>
      <vt:lpstr>1_Default Design</vt:lpstr>
      <vt:lpstr>2_Office Theme</vt:lpstr>
      <vt:lpstr>5_Office Theme</vt:lpstr>
      <vt:lpstr>PowerPoint Presentation</vt:lpstr>
      <vt:lpstr>PowerPoint Presentation</vt:lpstr>
      <vt:lpstr>PowerPoint Presentation</vt:lpstr>
      <vt:lpstr>PowerPoint Presentation</vt:lpstr>
      <vt:lpstr>IR-4 Program Areas</vt:lpstr>
      <vt:lpstr>PowerPoint Presentation</vt:lpstr>
      <vt:lpstr>PowerPoint Presentation</vt:lpstr>
      <vt:lpstr>PowerPoint Presentation</vt:lpstr>
      <vt:lpstr>PowerPoint Presentation</vt:lpstr>
      <vt:lpstr>PRIA-Fee for Service</vt:lpstr>
      <vt:lpstr>PRIA-Fee for Service</vt:lpstr>
      <vt:lpstr>PowerPoint Presentation</vt:lpstr>
      <vt:lpstr>PowerPoint Presentation</vt:lpstr>
      <vt:lpstr>PowerPoint Presentation</vt:lpstr>
      <vt:lpstr>PowerPoint Presentation</vt:lpstr>
      <vt:lpstr>PMV-01</vt:lpstr>
      <vt:lpstr>KM1110</vt:lpstr>
      <vt:lpstr>PATH FORWARD?</vt:lpstr>
      <vt:lpstr>PATH FORWARD?</vt:lpstr>
      <vt:lpstr>PowerPoint Presentation</vt:lpstr>
      <vt:lpstr>Regulatory Assistance</vt:lpstr>
      <vt:lpstr>Regulatory Assistance</vt:lpstr>
      <vt:lpstr>Label Database</vt:lpstr>
      <vt:lpstr>Label Database</vt:lpstr>
      <vt:lpstr>PowerPoint Presentation</vt:lpstr>
      <vt:lpstr>Frequently Asked Questions</vt:lpstr>
      <vt:lpstr>Frequently Asked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 Braverman</dc:creator>
  <cp:lastModifiedBy>Krista Coleman</cp:lastModifiedBy>
  <cp:revision>239</cp:revision>
  <cp:lastPrinted>2014-09-29T18:32:54Z</cp:lastPrinted>
  <dcterms:created xsi:type="dcterms:W3CDTF">2014-07-23T19:00:08Z</dcterms:created>
  <dcterms:modified xsi:type="dcterms:W3CDTF">2017-10-31T12:37:30Z</dcterms:modified>
</cp:coreProperties>
</file>